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1" r:id="rId4"/>
    <p:sldMasterId id="2147483814" r:id="rId5"/>
  </p:sldMasterIdLst>
  <p:notesMasterIdLst>
    <p:notesMasterId r:id="rId24"/>
  </p:notesMasterIdLst>
  <p:handoutMasterIdLst>
    <p:handoutMasterId r:id="rId25"/>
  </p:handoutMasterIdLst>
  <p:sldIdLst>
    <p:sldId id="1837" r:id="rId6"/>
    <p:sldId id="282" r:id="rId7"/>
    <p:sldId id="1834" r:id="rId8"/>
    <p:sldId id="1839" r:id="rId9"/>
    <p:sldId id="276" r:id="rId10"/>
    <p:sldId id="1848" r:id="rId11"/>
    <p:sldId id="1032" r:id="rId12"/>
    <p:sldId id="733" r:id="rId13"/>
    <p:sldId id="998" r:id="rId14"/>
    <p:sldId id="1033" r:id="rId15"/>
    <p:sldId id="280" r:id="rId16"/>
    <p:sldId id="1034" r:id="rId17"/>
    <p:sldId id="1035" r:id="rId18"/>
    <p:sldId id="1840" r:id="rId19"/>
    <p:sldId id="1841" r:id="rId20"/>
    <p:sldId id="1038" r:id="rId21"/>
    <p:sldId id="1838" r:id="rId22"/>
    <p:sldId id="1833" r:id="rId23"/>
  </p:sldIdLst>
  <p:sldSz cx="12192000" cy="6858000"/>
  <p:notesSz cx="6797675" cy="9926638"/>
  <p:embeddedFontLst>
    <p:embeddedFont>
      <p:font typeface="Arial Narrow" panose="020B0606020202030204" pitchFamily="34" charset="0"/>
      <p:regular r:id="rId26"/>
      <p:bold r:id="rId27"/>
      <p:italic r:id="rId28"/>
      <p:boldItalic r:id="rId29"/>
    </p:embeddedFont>
    <p:embeddedFont>
      <p:font typeface="KBH" panose="00000500000000000000" pitchFamily="2" charset="0"/>
      <p:regular r:id="rId30"/>
      <p:bold r:id="rId31"/>
      <p:italic r:id="rId32"/>
      <p:boldItalic r:id="rId33"/>
    </p:embeddedFont>
    <p:embeddedFont>
      <p:font typeface="KBH Black" panose="00000A00000000000000" pitchFamily="2" charset="0"/>
      <p:bold r:id="rId34"/>
      <p:boldItalic r:id="rId35"/>
    </p:embeddedFont>
    <p:embeddedFont>
      <p:font typeface="KBH Medium" panose="00000600000000000000" pitchFamily="2" charset="0"/>
      <p:regular r:id="rId36"/>
      <p:italic r:id="rId37"/>
    </p:embeddedFont>
    <p:embeddedFont>
      <p:font typeface="KBH Tekst" panose="00000500000000000000" pitchFamily="2" charset="0"/>
      <p:regular r:id="rId38"/>
      <p:bold r:id="rId39"/>
      <p:italic r:id="rId40"/>
      <p:boldItalic r:id="rId41"/>
    </p:embeddedFont>
  </p:embeddedFontLst>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F7"/>
    <a:srgbClr val="C5DAE8"/>
    <a:srgbClr val="000000"/>
    <a:srgbClr val="000C2E"/>
    <a:srgbClr val="344171"/>
    <a:srgbClr val="BE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0" autoAdjust="0"/>
    <p:restoredTop sz="94280" autoAdjust="0"/>
  </p:normalViewPr>
  <p:slideViewPr>
    <p:cSldViewPr snapToGrid="0" showGuides="1">
      <p:cViewPr varScale="1">
        <p:scale>
          <a:sx n="62" d="100"/>
          <a:sy n="62" d="100"/>
        </p:scale>
        <p:origin x="102" y="966"/>
      </p:cViewPr>
      <p:guideLst/>
    </p:cSldViewPr>
  </p:slideViewPr>
  <p:outlineViewPr>
    <p:cViewPr>
      <p:scale>
        <a:sx n="33" d="100"/>
        <a:sy n="33" d="100"/>
      </p:scale>
      <p:origin x="0" y="-173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19/04/2024</a:t>
            </a:fld>
            <a:endParaRPr lang="en-GB"/>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vl1pPr>
          </a:lstStyle>
          <a:p>
            <a:fld id="{1386E511-D742-4EFE-90B5-C9FC42762E0F}" type="datetimeFigureOut">
              <a:rPr lang="en-GB" smtClean="0"/>
              <a:pPr/>
              <a:t>19/04/2024</a:t>
            </a:fld>
            <a:endParaRPr lang="en-GB"/>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oldsomudtryksform.dk/metoder/trafiklysmetoden-groen-gul-roe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voldsomudtryksform.dk/metoder/broeset-violence-checklist-bvc/"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oldsomudtryksform.dk/metoder/trafiklysmetoden-groen-gul-roe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voldsomudtryksform.dk/metoder/broeset-violence-checklist-bvc/"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oldsomudtryksform.dk/metoder/trafiklysmetoden-groen-gul-roed/"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voldsomudtryksform.dk/metoder/broeset-violence-checklist-bv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sz="1200" b="0" i="0" kern="1200" dirty="0">
                <a:solidFill>
                  <a:schemeClr val="tx1"/>
                </a:solidFill>
                <a:effectLst/>
                <a:latin typeface="+mn-lt"/>
                <a:ea typeface="+mn-ea"/>
                <a:cs typeface="+mn-cs"/>
              </a:rPr>
              <a:t>Arbejdsrelateret vold, trusler, chikane og andre former for krænkende adfærd skal identificeres gennem kortlægning, registrering og analyse. Der findes dog ikke nogen faste regler for, hvordan dette skal foregå. </a:t>
            </a:r>
          </a:p>
          <a:p>
            <a:pPr rtl="0" fontAlgn="base"/>
            <a:endParaRPr lang="da-DK"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I kan fx kortlægge omfanget og karakteren via jeres registreringer i arbejdsskadesystemet, APV og trivselsmålinger.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Når I skal vurdere risikoen, er det dog vigtigt, at I kigger på flere niveauer: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 I forhold til arbejdspladsen generelt, fx gennem systematisk registrering og analyse af konfliktsituationer eller tilløb hertil  </a:t>
            </a:r>
          </a:p>
          <a:p>
            <a:pPr rtl="0" fontAlgn="base"/>
            <a:r>
              <a:rPr lang="da-DK" sz="1200" b="0" i="0" kern="1200" dirty="0">
                <a:solidFill>
                  <a:schemeClr val="tx1"/>
                </a:solidFill>
                <a:effectLst/>
                <a:latin typeface="+mn-lt"/>
                <a:ea typeface="+mn-ea"/>
                <a:cs typeface="+mn-cs"/>
              </a:rPr>
              <a:t>- I forhold til den enkelte medarbejder eller teamet, fx ved at afdække om kompetencer og erfaringer matcher opgaverne  </a:t>
            </a:r>
          </a:p>
          <a:p>
            <a:pPr rtl="0" fontAlgn="base"/>
            <a:r>
              <a:rPr lang="da-DK" sz="1200" b="0" i="0" kern="1200" dirty="0">
                <a:solidFill>
                  <a:schemeClr val="tx1"/>
                </a:solidFill>
                <a:effectLst/>
                <a:latin typeface="+mn-lt"/>
                <a:ea typeface="+mn-ea"/>
                <a:cs typeface="+mn-cs"/>
              </a:rPr>
              <a:t>- I forhold til den enkelte borger eller borgergruppe – nogle af de mest brugte metoder er </a:t>
            </a:r>
            <a:r>
              <a:rPr lang="da-DK" sz="1200" b="0" i="0" u="none" strike="noStrike" kern="1200" dirty="0">
                <a:solidFill>
                  <a:schemeClr val="tx1"/>
                </a:solidFill>
                <a:effectLst/>
                <a:latin typeface="+mn-lt"/>
                <a:ea typeface="+mn-ea"/>
                <a:cs typeface="+mn-cs"/>
                <a:hlinkClick r:id="rId3"/>
              </a:rPr>
              <a:t>Trafiklysmetoden</a:t>
            </a:r>
            <a:r>
              <a:rPr lang="da-DK" sz="1200" b="0" i="0" kern="1200" dirty="0">
                <a:solidFill>
                  <a:schemeClr val="tx1"/>
                </a:solidFill>
                <a:effectLst/>
                <a:latin typeface="+mn-lt"/>
                <a:ea typeface="+mn-ea"/>
                <a:cs typeface="+mn-cs"/>
              </a:rPr>
              <a:t> og </a:t>
            </a:r>
            <a:r>
              <a:rPr lang="da-DK" sz="1200" b="0" i="0" u="none" strike="noStrike" kern="1200" dirty="0" err="1">
                <a:solidFill>
                  <a:schemeClr val="tx1"/>
                </a:solidFill>
                <a:effectLst/>
                <a:latin typeface="+mn-lt"/>
                <a:ea typeface="+mn-ea"/>
                <a:cs typeface="+mn-cs"/>
                <a:hlinkClick r:id="rId4"/>
              </a:rPr>
              <a:t>Brøset</a:t>
            </a:r>
            <a:r>
              <a:rPr lang="da-DK" sz="1200" b="0" i="0" u="none" strike="noStrike" kern="1200" dirty="0">
                <a:solidFill>
                  <a:schemeClr val="tx1"/>
                </a:solidFill>
                <a:effectLst/>
                <a:latin typeface="+mn-lt"/>
                <a:ea typeface="+mn-ea"/>
                <a:cs typeface="+mn-cs"/>
                <a:hlinkClick r:id="rId4"/>
              </a:rPr>
              <a:t> </a:t>
            </a:r>
            <a:r>
              <a:rPr lang="da-DK" sz="1200" b="0" i="0" u="none" strike="noStrike" kern="1200" dirty="0" err="1">
                <a:solidFill>
                  <a:schemeClr val="tx1"/>
                </a:solidFill>
                <a:effectLst/>
                <a:latin typeface="+mn-lt"/>
                <a:ea typeface="+mn-ea"/>
                <a:cs typeface="+mn-cs"/>
                <a:hlinkClick r:id="rId4"/>
              </a:rPr>
              <a:t>Violence</a:t>
            </a:r>
            <a:r>
              <a:rPr lang="da-DK" sz="1200" b="0" i="0" u="none" strike="noStrike" kern="1200" dirty="0">
                <a:solidFill>
                  <a:schemeClr val="tx1"/>
                </a:solidFill>
                <a:effectLst/>
                <a:latin typeface="+mn-lt"/>
                <a:ea typeface="+mn-ea"/>
                <a:cs typeface="+mn-cs"/>
                <a:hlinkClick r:id="rId4"/>
              </a:rPr>
              <a:t> Checklist (BVC)</a:t>
            </a:r>
            <a:r>
              <a:rPr lang="da-DK" sz="1200" b="0" i="0" kern="1200" dirty="0">
                <a:solidFill>
                  <a:schemeClr val="tx1"/>
                </a:solidFill>
                <a:effectLst/>
                <a:latin typeface="+mn-lt"/>
                <a:ea typeface="+mn-ea"/>
                <a:cs typeface="+mn-cs"/>
              </a:rPr>
              <a:t>. </a:t>
            </a:r>
          </a:p>
          <a:p>
            <a:pPr rtl="0" fontAlgn="base"/>
            <a:r>
              <a:rPr lang="da-DK" sz="1200" b="0" i="0" kern="1200" dirty="0">
                <a:solidFill>
                  <a:schemeClr val="tx1"/>
                </a:solidFill>
                <a:effectLst/>
                <a:latin typeface="+mn-lt"/>
                <a:ea typeface="+mn-ea"/>
                <a:cs typeface="+mn-cs"/>
              </a:rPr>
              <a:t>- Hvis I har medarbejdere, som arbejder alene, skal jeres risikovurdering have særlig fokus på alene-arbejde  </a:t>
            </a:r>
          </a:p>
          <a:p>
            <a:pPr rtl="0" fontAlgn="base"/>
            <a:r>
              <a:rPr lang="da-DK" sz="1200" b="0" i="0" kern="1200" dirty="0">
                <a:solidFill>
                  <a:schemeClr val="tx1"/>
                </a:solidFill>
                <a:effectLst/>
                <a:latin typeface="+mn-lt"/>
                <a:ea typeface="+mn-ea"/>
                <a:cs typeface="+mn-cs"/>
              </a:rPr>
              <a:t>- De organisatoriske og fysiske rammer for arbejdet  </a:t>
            </a:r>
          </a:p>
          <a:p>
            <a:pPr rtl="0" fontAlgn="base"/>
            <a:r>
              <a:rPr lang="da-DK" sz="1200" b="0" i="0" kern="1200" dirty="0">
                <a:solidFill>
                  <a:schemeClr val="tx1"/>
                </a:solidFill>
                <a:effectLst/>
                <a:latin typeface="+mn-lt"/>
                <a:ea typeface="+mn-ea"/>
                <a:cs typeface="+mn-cs"/>
              </a:rPr>
              <a:t>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Vær opmærksom på, om jeres forvaltning stiller særlige krav til risikovurdering og sikkerhed.  </a:t>
            </a:r>
            <a:endParaRPr lang="da-DK" sz="1800" b="0" i="0" kern="1200" dirty="0">
              <a:solidFill>
                <a:schemeClr val="tx1"/>
              </a:solidFill>
              <a:effectLst/>
              <a:latin typeface="+mn-lt"/>
              <a:ea typeface="+mn-ea"/>
              <a:cs typeface="+mn-cs"/>
            </a:endParaRP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13</a:t>
            </a:fld>
            <a:endParaRPr lang="da-DK" dirty="0"/>
          </a:p>
        </p:txBody>
      </p:sp>
    </p:spTree>
    <p:extLst>
      <p:ext uri="{BB962C8B-B14F-4D97-AF65-F5344CB8AC3E}">
        <p14:creationId xmlns:p14="http://schemas.microsoft.com/office/powerpoint/2010/main" val="3212797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sz="1200" b="0" i="0" kern="1200" dirty="0">
                <a:solidFill>
                  <a:schemeClr val="tx1"/>
                </a:solidFill>
                <a:effectLst/>
                <a:latin typeface="+mn-lt"/>
                <a:ea typeface="+mn-ea"/>
                <a:cs typeface="+mn-cs"/>
              </a:rPr>
              <a:t>Arbejdsrelateret vold, trusler, chikane og andre former for krænkende adfærd skal identificeres gennem kortlægning, registrering og analyse. Der findes dog ikke nogen faste regler for, hvordan dette skal foregå. </a:t>
            </a:r>
          </a:p>
          <a:p>
            <a:pPr rtl="0" fontAlgn="base"/>
            <a:endParaRPr lang="da-DK"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I kan fx kortlægge omfanget og karakteren via jeres registreringer i arbejdsskadesystemet, APV og trivselsmålinger.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Når I skal vurdere risikoen, er det dog vigtigt, at I kigger på flere niveauer: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 I forhold til arbejdspladsen generelt, fx gennem systematisk registrering og analyse af konfliktsituationer eller tilløb hertil  </a:t>
            </a:r>
          </a:p>
          <a:p>
            <a:pPr rtl="0" fontAlgn="base"/>
            <a:r>
              <a:rPr lang="da-DK" sz="1200" b="0" i="0" kern="1200" dirty="0">
                <a:solidFill>
                  <a:schemeClr val="tx1"/>
                </a:solidFill>
                <a:effectLst/>
                <a:latin typeface="+mn-lt"/>
                <a:ea typeface="+mn-ea"/>
                <a:cs typeface="+mn-cs"/>
              </a:rPr>
              <a:t>- I forhold til den enkelte medarbejder eller teamet, fx ved at afdække om kompetencer og erfaringer matcher opgaverne  </a:t>
            </a:r>
          </a:p>
          <a:p>
            <a:pPr rtl="0" fontAlgn="base"/>
            <a:r>
              <a:rPr lang="da-DK" sz="1200" b="0" i="0" kern="1200" dirty="0">
                <a:solidFill>
                  <a:schemeClr val="tx1"/>
                </a:solidFill>
                <a:effectLst/>
                <a:latin typeface="+mn-lt"/>
                <a:ea typeface="+mn-ea"/>
                <a:cs typeface="+mn-cs"/>
              </a:rPr>
              <a:t>- I forhold til den enkelte borger eller borgergruppe – nogle af de mest brugte metoder er </a:t>
            </a:r>
            <a:r>
              <a:rPr lang="da-DK" sz="1200" b="0" i="0" u="none" strike="noStrike" kern="1200" dirty="0">
                <a:solidFill>
                  <a:schemeClr val="tx1"/>
                </a:solidFill>
                <a:effectLst/>
                <a:latin typeface="+mn-lt"/>
                <a:ea typeface="+mn-ea"/>
                <a:cs typeface="+mn-cs"/>
                <a:hlinkClick r:id="rId3"/>
              </a:rPr>
              <a:t>Trafiklysmetoden</a:t>
            </a:r>
            <a:r>
              <a:rPr lang="da-DK" sz="1200" b="0" i="0" kern="1200" dirty="0">
                <a:solidFill>
                  <a:schemeClr val="tx1"/>
                </a:solidFill>
                <a:effectLst/>
                <a:latin typeface="+mn-lt"/>
                <a:ea typeface="+mn-ea"/>
                <a:cs typeface="+mn-cs"/>
              </a:rPr>
              <a:t> og </a:t>
            </a:r>
            <a:r>
              <a:rPr lang="da-DK" sz="1200" b="0" i="0" u="none" strike="noStrike" kern="1200" dirty="0" err="1">
                <a:solidFill>
                  <a:schemeClr val="tx1"/>
                </a:solidFill>
                <a:effectLst/>
                <a:latin typeface="+mn-lt"/>
                <a:ea typeface="+mn-ea"/>
                <a:cs typeface="+mn-cs"/>
                <a:hlinkClick r:id="rId4"/>
              </a:rPr>
              <a:t>Brøset</a:t>
            </a:r>
            <a:r>
              <a:rPr lang="da-DK" sz="1200" b="0" i="0" u="none" strike="noStrike" kern="1200" dirty="0">
                <a:solidFill>
                  <a:schemeClr val="tx1"/>
                </a:solidFill>
                <a:effectLst/>
                <a:latin typeface="+mn-lt"/>
                <a:ea typeface="+mn-ea"/>
                <a:cs typeface="+mn-cs"/>
                <a:hlinkClick r:id="rId4"/>
              </a:rPr>
              <a:t> </a:t>
            </a:r>
            <a:r>
              <a:rPr lang="da-DK" sz="1200" b="0" i="0" u="none" strike="noStrike" kern="1200" dirty="0" err="1">
                <a:solidFill>
                  <a:schemeClr val="tx1"/>
                </a:solidFill>
                <a:effectLst/>
                <a:latin typeface="+mn-lt"/>
                <a:ea typeface="+mn-ea"/>
                <a:cs typeface="+mn-cs"/>
                <a:hlinkClick r:id="rId4"/>
              </a:rPr>
              <a:t>Violence</a:t>
            </a:r>
            <a:r>
              <a:rPr lang="da-DK" sz="1200" b="0" i="0" u="none" strike="noStrike" kern="1200" dirty="0">
                <a:solidFill>
                  <a:schemeClr val="tx1"/>
                </a:solidFill>
                <a:effectLst/>
                <a:latin typeface="+mn-lt"/>
                <a:ea typeface="+mn-ea"/>
                <a:cs typeface="+mn-cs"/>
                <a:hlinkClick r:id="rId4"/>
              </a:rPr>
              <a:t> Checklist (BVC)</a:t>
            </a:r>
            <a:r>
              <a:rPr lang="da-DK" sz="1200" b="0" i="0" kern="1200" dirty="0">
                <a:solidFill>
                  <a:schemeClr val="tx1"/>
                </a:solidFill>
                <a:effectLst/>
                <a:latin typeface="+mn-lt"/>
                <a:ea typeface="+mn-ea"/>
                <a:cs typeface="+mn-cs"/>
              </a:rPr>
              <a:t>. </a:t>
            </a:r>
          </a:p>
          <a:p>
            <a:pPr rtl="0" fontAlgn="base"/>
            <a:r>
              <a:rPr lang="da-DK" sz="1200" b="0" i="0" kern="1200" dirty="0">
                <a:solidFill>
                  <a:schemeClr val="tx1"/>
                </a:solidFill>
                <a:effectLst/>
                <a:latin typeface="+mn-lt"/>
                <a:ea typeface="+mn-ea"/>
                <a:cs typeface="+mn-cs"/>
              </a:rPr>
              <a:t>- Hvis I har medarbejdere, som arbejder alene, skal jeres risikovurdering have særlig fokus på alene-arbejde  </a:t>
            </a:r>
          </a:p>
          <a:p>
            <a:pPr rtl="0" fontAlgn="base"/>
            <a:r>
              <a:rPr lang="da-DK" sz="1200" b="0" i="0" kern="1200" dirty="0">
                <a:solidFill>
                  <a:schemeClr val="tx1"/>
                </a:solidFill>
                <a:effectLst/>
                <a:latin typeface="+mn-lt"/>
                <a:ea typeface="+mn-ea"/>
                <a:cs typeface="+mn-cs"/>
              </a:rPr>
              <a:t>- De organisatoriske og fysiske rammer for arbejdet  </a:t>
            </a:r>
          </a:p>
          <a:p>
            <a:pPr rtl="0" fontAlgn="base"/>
            <a:r>
              <a:rPr lang="da-DK" sz="1200" b="0" i="0" kern="1200" dirty="0">
                <a:solidFill>
                  <a:schemeClr val="tx1"/>
                </a:solidFill>
                <a:effectLst/>
                <a:latin typeface="+mn-lt"/>
                <a:ea typeface="+mn-ea"/>
                <a:cs typeface="+mn-cs"/>
              </a:rPr>
              <a:t>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Vær opmærksom på, om jeres forvaltning stiller særlige krav til risikovurdering og sikkerhed.  </a:t>
            </a:r>
            <a:endParaRPr lang="da-DK" sz="1800" b="0" i="0" kern="1200" dirty="0">
              <a:solidFill>
                <a:schemeClr val="tx1"/>
              </a:solidFill>
              <a:effectLst/>
              <a:latin typeface="+mn-lt"/>
              <a:ea typeface="+mn-ea"/>
              <a:cs typeface="+mn-cs"/>
            </a:endParaRP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14</a:t>
            </a:fld>
            <a:endParaRPr lang="da-DK" dirty="0"/>
          </a:p>
        </p:txBody>
      </p:sp>
    </p:spTree>
    <p:extLst>
      <p:ext uri="{BB962C8B-B14F-4D97-AF65-F5344CB8AC3E}">
        <p14:creationId xmlns:p14="http://schemas.microsoft.com/office/powerpoint/2010/main" val="380819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da-DK" sz="1200" b="0" i="0" kern="1200" dirty="0">
                <a:solidFill>
                  <a:schemeClr val="tx1"/>
                </a:solidFill>
                <a:effectLst/>
                <a:latin typeface="+mn-lt"/>
                <a:ea typeface="+mn-ea"/>
                <a:cs typeface="+mn-cs"/>
              </a:rPr>
              <a:t>Arbejdsrelateret vold, trusler, chikane og andre former for krænkende adfærd skal identificeres gennem kortlægning, registrering og analyse. Der findes dog ikke nogen faste regler for, hvordan dette skal foregå. </a:t>
            </a:r>
          </a:p>
          <a:p>
            <a:pPr rtl="0" fontAlgn="base"/>
            <a:endParaRPr lang="da-DK" sz="12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I kan fx kortlægge omfanget og karakteren via jeres registreringer i arbejdsskadesystemet, APV og trivselsmålinger.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Når I skal vurdere risikoen, er det dog vigtigt, at I kigger på flere niveauer: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 I forhold til arbejdspladsen generelt, fx gennem systematisk registrering og analyse af konfliktsituationer eller tilløb hertil  </a:t>
            </a:r>
          </a:p>
          <a:p>
            <a:pPr rtl="0" fontAlgn="base"/>
            <a:r>
              <a:rPr lang="da-DK" sz="1200" b="0" i="0" kern="1200" dirty="0">
                <a:solidFill>
                  <a:schemeClr val="tx1"/>
                </a:solidFill>
                <a:effectLst/>
                <a:latin typeface="+mn-lt"/>
                <a:ea typeface="+mn-ea"/>
                <a:cs typeface="+mn-cs"/>
              </a:rPr>
              <a:t>- I forhold til den enkelte medarbejder eller teamet, fx ved at afdække om kompetencer og erfaringer matcher opgaverne  </a:t>
            </a:r>
          </a:p>
          <a:p>
            <a:pPr rtl="0" fontAlgn="base"/>
            <a:r>
              <a:rPr lang="da-DK" sz="1200" b="0" i="0" kern="1200" dirty="0">
                <a:solidFill>
                  <a:schemeClr val="tx1"/>
                </a:solidFill>
                <a:effectLst/>
                <a:latin typeface="+mn-lt"/>
                <a:ea typeface="+mn-ea"/>
                <a:cs typeface="+mn-cs"/>
              </a:rPr>
              <a:t>- I forhold til den enkelte borger eller borgergruppe – nogle af de mest brugte metoder er </a:t>
            </a:r>
            <a:r>
              <a:rPr lang="da-DK" sz="1200" b="0" i="0" u="none" strike="noStrike" kern="1200" dirty="0">
                <a:solidFill>
                  <a:schemeClr val="tx1"/>
                </a:solidFill>
                <a:effectLst/>
                <a:latin typeface="+mn-lt"/>
                <a:ea typeface="+mn-ea"/>
                <a:cs typeface="+mn-cs"/>
                <a:hlinkClick r:id="rId3"/>
              </a:rPr>
              <a:t>Trafiklysmetoden</a:t>
            </a:r>
            <a:r>
              <a:rPr lang="da-DK" sz="1200" b="0" i="0" kern="1200" dirty="0">
                <a:solidFill>
                  <a:schemeClr val="tx1"/>
                </a:solidFill>
                <a:effectLst/>
                <a:latin typeface="+mn-lt"/>
                <a:ea typeface="+mn-ea"/>
                <a:cs typeface="+mn-cs"/>
              </a:rPr>
              <a:t> og </a:t>
            </a:r>
            <a:r>
              <a:rPr lang="da-DK" sz="1200" b="0" i="0" u="none" strike="noStrike" kern="1200" dirty="0" err="1">
                <a:solidFill>
                  <a:schemeClr val="tx1"/>
                </a:solidFill>
                <a:effectLst/>
                <a:latin typeface="+mn-lt"/>
                <a:ea typeface="+mn-ea"/>
                <a:cs typeface="+mn-cs"/>
                <a:hlinkClick r:id="rId4"/>
              </a:rPr>
              <a:t>Brøset</a:t>
            </a:r>
            <a:r>
              <a:rPr lang="da-DK" sz="1200" b="0" i="0" u="none" strike="noStrike" kern="1200" dirty="0">
                <a:solidFill>
                  <a:schemeClr val="tx1"/>
                </a:solidFill>
                <a:effectLst/>
                <a:latin typeface="+mn-lt"/>
                <a:ea typeface="+mn-ea"/>
                <a:cs typeface="+mn-cs"/>
                <a:hlinkClick r:id="rId4"/>
              </a:rPr>
              <a:t> </a:t>
            </a:r>
            <a:r>
              <a:rPr lang="da-DK" sz="1200" b="0" i="0" u="none" strike="noStrike" kern="1200" dirty="0" err="1">
                <a:solidFill>
                  <a:schemeClr val="tx1"/>
                </a:solidFill>
                <a:effectLst/>
                <a:latin typeface="+mn-lt"/>
                <a:ea typeface="+mn-ea"/>
                <a:cs typeface="+mn-cs"/>
                <a:hlinkClick r:id="rId4"/>
              </a:rPr>
              <a:t>Violence</a:t>
            </a:r>
            <a:r>
              <a:rPr lang="da-DK" sz="1200" b="0" i="0" u="none" strike="noStrike" kern="1200" dirty="0">
                <a:solidFill>
                  <a:schemeClr val="tx1"/>
                </a:solidFill>
                <a:effectLst/>
                <a:latin typeface="+mn-lt"/>
                <a:ea typeface="+mn-ea"/>
                <a:cs typeface="+mn-cs"/>
                <a:hlinkClick r:id="rId4"/>
              </a:rPr>
              <a:t> Checklist (BVC)</a:t>
            </a:r>
            <a:r>
              <a:rPr lang="da-DK" sz="1200" b="0" i="0" kern="1200" dirty="0">
                <a:solidFill>
                  <a:schemeClr val="tx1"/>
                </a:solidFill>
                <a:effectLst/>
                <a:latin typeface="+mn-lt"/>
                <a:ea typeface="+mn-ea"/>
                <a:cs typeface="+mn-cs"/>
              </a:rPr>
              <a:t>. </a:t>
            </a:r>
          </a:p>
          <a:p>
            <a:pPr rtl="0" fontAlgn="base"/>
            <a:r>
              <a:rPr lang="da-DK" sz="1200" b="0" i="0" kern="1200" dirty="0">
                <a:solidFill>
                  <a:schemeClr val="tx1"/>
                </a:solidFill>
                <a:effectLst/>
                <a:latin typeface="+mn-lt"/>
                <a:ea typeface="+mn-ea"/>
                <a:cs typeface="+mn-cs"/>
              </a:rPr>
              <a:t>- Hvis I har medarbejdere, som arbejder alene, skal jeres risikovurdering have særlig fokus på alene-arbejde  </a:t>
            </a:r>
          </a:p>
          <a:p>
            <a:pPr rtl="0" fontAlgn="base"/>
            <a:r>
              <a:rPr lang="da-DK" sz="1200" b="0" i="0" kern="1200" dirty="0">
                <a:solidFill>
                  <a:schemeClr val="tx1"/>
                </a:solidFill>
                <a:effectLst/>
                <a:latin typeface="+mn-lt"/>
                <a:ea typeface="+mn-ea"/>
                <a:cs typeface="+mn-cs"/>
              </a:rPr>
              <a:t>- De organisatoriske og fysiske rammer for arbejdet  </a:t>
            </a:r>
          </a:p>
          <a:p>
            <a:pPr rtl="0" fontAlgn="base"/>
            <a:r>
              <a:rPr lang="da-DK" sz="1200" b="0" i="0" kern="1200" dirty="0">
                <a:solidFill>
                  <a:schemeClr val="tx1"/>
                </a:solidFill>
                <a:effectLst/>
                <a:latin typeface="+mn-lt"/>
                <a:ea typeface="+mn-ea"/>
                <a:cs typeface="+mn-cs"/>
              </a:rPr>
              <a:t> </a:t>
            </a:r>
            <a:endParaRPr lang="da-DK" sz="1800" b="0" i="0" kern="1200" dirty="0">
              <a:solidFill>
                <a:schemeClr val="tx1"/>
              </a:solidFill>
              <a:effectLst/>
              <a:latin typeface="+mn-lt"/>
              <a:ea typeface="+mn-ea"/>
              <a:cs typeface="+mn-cs"/>
            </a:endParaRPr>
          </a:p>
          <a:p>
            <a:pPr rtl="0" fontAlgn="base"/>
            <a:r>
              <a:rPr lang="da-DK" sz="1200" b="0" i="0" kern="1200" dirty="0">
                <a:solidFill>
                  <a:schemeClr val="tx1"/>
                </a:solidFill>
                <a:effectLst/>
                <a:latin typeface="+mn-lt"/>
                <a:ea typeface="+mn-ea"/>
                <a:cs typeface="+mn-cs"/>
              </a:rPr>
              <a:t>Vær opmærksom på, om jeres forvaltning stiller særlige krav til risikovurdering og sikkerhed.  </a:t>
            </a:r>
            <a:endParaRPr lang="da-DK" sz="1800" b="0" i="0" kern="1200" dirty="0">
              <a:solidFill>
                <a:schemeClr val="tx1"/>
              </a:solidFill>
              <a:effectLst/>
              <a:latin typeface="+mn-lt"/>
              <a:ea typeface="+mn-ea"/>
              <a:cs typeface="+mn-cs"/>
            </a:endParaRP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15</a:t>
            </a:fld>
            <a:endParaRPr lang="da-DK" dirty="0"/>
          </a:p>
        </p:txBody>
      </p:sp>
    </p:spTree>
    <p:extLst>
      <p:ext uri="{BB962C8B-B14F-4D97-AF65-F5344CB8AC3E}">
        <p14:creationId xmlns:p14="http://schemas.microsoft.com/office/powerpoint/2010/main" val="190959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16</a:t>
            </a:fld>
            <a:endParaRPr lang="da-DK" dirty="0"/>
          </a:p>
        </p:txBody>
      </p:sp>
    </p:spTree>
    <p:extLst>
      <p:ext uri="{BB962C8B-B14F-4D97-AF65-F5344CB8AC3E}">
        <p14:creationId xmlns:p14="http://schemas.microsoft.com/office/powerpoint/2010/main" val="23633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gn="just">
              <a:lnSpc>
                <a:spcPct val="107000"/>
              </a:lnSpc>
              <a:spcAft>
                <a:spcPts val="800"/>
              </a:spcAft>
              <a:buNone/>
            </a:pPr>
            <a:r>
              <a:rPr lang="da-DK" sz="1200" b="1" u="sng" dirty="0">
                <a:ea typeface="Calibri" panose="020F0502020204030204" pitchFamily="34" charset="0"/>
                <a:cs typeface="Times New Roman" panose="02020603050405020304" pitchFamily="18" charset="0"/>
              </a:rPr>
              <a:t>Evt. trin 3: </a:t>
            </a:r>
            <a:r>
              <a:rPr lang="da-DK" sz="1200" b="1" u="sng" dirty="0">
                <a:effectLst/>
                <a:ea typeface="Calibri" panose="020F0502020204030204" pitchFamily="34" charset="0"/>
                <a:cs typeface="Times New Roman" panose="02020603050405020304" pitchFamily="18" charset="0"/>
              </a:rPr>
              <a:t>Workshop for hele arbejdspladsen </a:t>
            </a:r>
          </a:p>
          <a:p>
            <a:pPr marL="0" indent="0" algn="just">
              <a:lnSpc>
                <a:spcPct val="107000"/>
              </a:lnSpc>
              <a:spcAft>
                <a:spcPts val="800"/>
              </a:spcAft>
              <a:buNone/>
            </a:pPr>
            <a:r>
              <a:rPr lang="da-DK" sz="1200" dirty="0">
                <a:effectLst/>
                <a:ea typeface="Calibri" panose="020F0502020204030204" pitchFamily="34" charset="0"/>
                <a:cs typeface="Times New Roman" panose="02020603050405020304" pitchFamily="18" charset="0"/>
              </a:rPr>
              <a:t>Formålet med workshoppen er at sætte fokus på krænkende adfærd på arbejdspladsen, få skabt øget viden, åbenhed og synlighed hos alle herom og få input til den lokale retningslinje for identifikation, forebyggelse og håndtering heraf.    </a:t>
            </a:r>
          </a:p>
          <a:p>
            <a:pPr marL="0" indent="0">
              <a:buNone/>
            </a:pPr>
            <a:endParaRPr lang="da-DK" sz="1200" dirty="0">
              <a:ea typeface="Calibri" panose="020F0502020204030204" pitchFamily="34" charset="0"/>
              <a:cs typeface="Times New Roman" panose="02020603050405020304" pitchFamily="18" charset="0"/>
            </a:endParaRPr>
          </a:p>
          <a:p>
            <a:pPr marL="0" indent="0">
              <a:buNone/>
            </a:pPr>
            <a:r>
              <a:rPr lang="da-DK" sz="1200" b="1" u="sng" dirty="0">
                <a:ea typeface="Calibri" panose="020F0502020204030204" pitchFamily="34" charset="0"/>
                <a:cs typeface="Times New Roman" panose="02020603050405020304" pitchFamily="18" charset="0"/>
              </a:rPr>
              <a:t>Trin 4: ”Udarbejdelse af lokal retningslinje”:</a:t>
            </a:r>
          </a:p>
          <a:p>
            <a:pPr marL="0" indent="0">
              <a:buNone/>
            </a:pPr>
            <a:r>
              <a:rPr lang="da-DK" sz="1200" dirty="0">
                <a:ea typeface="Calibri" panose="020F0502020204030204" pitchFamily="34" charset="0"/>
                <a:cs typeface="Times New Roman" panose="02020603050405020304" pitchFamily="18" charset="0"/>
              </a:rPr>
              <a:t>Arbejdsgruppen udarbejder et forslag til lokal retningslinje og sender til godkendelse i MED- udvalget</a:t>
            </a:r>
          </a:p>
          <a:p>
            <a:pPr marL="0" indent="0">
              <a:buNone/>
            </a:pPr>
            <a:endParaRPr lang="da-DK" sz="1200" dirty="0">
              <a:ea typeface="Calibri" panose="020F0502020204030204" pitchFamily="34" charset="0"/>
              <a:cs typeface="Times New Roman" panose="02020603050405020304" pitchFamily="18" charset="0"/>
            </a:endParaRPr>
          </a:p>
          <a:p>
            <a:pPr marL="0" indent="0">
              <a:buNone/>
            </a:pPr>
            <a:r>
              <a:rPr lang="da-DK" sz="1200" b="1" u="sng" dirty="0">
                <a:ea typeface="Calibri" panose="020F0502020204030204" pitchFamily="34" charset="0"/>
                <a:cs typeface="Times New Roman" panose="02020603050405020304" pitchFamily="18" charset="0"/>
              </a:rPr>
              <a:t>Trin 5: ”Del og brug den lokale retningslinje i praksis”:</a:t>
            </a:r>
          </a:p>
          <a:p>
            <a:pPr marL="0" indent="0">
              <a:lnSpc>
                <a:spcPct val="107000"/>
              </a:lnSpc>
              <a:spcAft>
                <a:spcPts val="800"/>
              </a:spcAft>
              <a:buNone/>
            </a:pPr>
            <a:r>
              <a:rPr lang="da-DK" sz="1200" dirty="0">
                <a:effectLst/>
                <a:ea typeface="Calibri" panose="020F0502020204030204" pitchFamily="34" charset="0"/>
                <a:cs typeface="Times New Roman" panose="02020603050405020304" pitchFamily="18" charset="0"/>
              </a:rPr>
              <a:t>MED-udvalget godkender den lokale retningslinje og lægger en plan for, hvordan man får informeret om den på arbejdspladsen m.v.  </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410641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4</a:t>
            </a:fld>
            <a:endParaRPr lang="da-DK" dirty="0"/>
          </a:p>
        </p:txBody>
      </p:sp>
    </p:spTree>
    <p:extLst>
      <p:ext uri="{BB962C8B-B14F-4D97-AF65-F5344CB8AC3E}">
        <p14:creationId xmlns:p14="http://schemas.microsoft.com/office/powerpoint/2010/main" val="103909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Gennemgå dagsordenen.  </a:t>
            </a:r>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5</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ffectLst/>
              </a:rPr>
              <a:t>Talenote til Tovholder: </a:t>
            </a:r>
          </a:p>
          <a:p>
            <a:endParaRPr lang="da-DK" dirty="0">
              <a:effectLst/>
            </a:endParaRPr>
          </a:p>
          <a:p>
            <a:r>
              <a:rPr lang="da-DK" dirty="0">
                <a:effectLst/>
              </a:rPr>
              <a:t>Baggrunden for at vi har samlet Jer er at Københavns Kommunes Borgerrepræsentation vedtog den 17. september 2020 en revideret politik vedr. krænkende adfærd på arbejdspladsen – hold politikken op foran deltagerne i din hånd</a:t>
            </a:r>
          </a:p>
          <a:p>
            <a:endParaRPr lang="da-DK" dirty="0">
              <a:effectLst/>
            </a:endParaRPr>
          </a:p>
          <a:p>
            <a:r>
              <a:rPr lang="da-DK" dirty="0">
                <a:effectLst/>
              </a:rPr>
              <a:t>Politikken består af kommunens overordnede principper, definitioner og tilhørende retningslinjer, som skal øge opmærksomhed og viden blandt kommunens ledere og medarbejdere om vold, trusler, chikane, seksuel chikane, mobning mv. </a:t>
            </a:r>
          </a:p>
          <a:p>
            <a:endParaRPr lang="da-DK" dirty="0">
              <a:effectLst/>
            </a:endParaRPr>
          </a:p>
          <a:p>
            <a:r>
              <a:rPr lang="da-DK" dirty="0">
                <a:effectLst/>
              </a:rPr>
              <a:t>Vores lokale retningslinje på området skal revideres/opdateres/udarbejdes ud fra den overordnede KK politik og vi har nedsat en arbejdsgruppe bestående af… </a:t>
            </a:r>
          </a:p>
          <a:p>
            <a:endParaRPr lang="da-DK" dirty="0">
              <a:effectLst/>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50879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i Københavns Kommunes politik over alle de forskellige former for krænkende adfærd.</a:t>
            </a:r>
          </a:p>
          <a:p>
            <a:endParaRPr lang="da-DK" dirty="0"/>
          </a:p>
          <a:p>
            <a:r>
              <a:rPr lang="da-DK" dirty="0"/>
              <a:t>Vigtigt at skelne – mobning kun et begreb i det interne samarbejde – og en særlig grov form</a:t>
            </a:r>
          </a:p>
          <a:p>
            <a:endParaRPr lang="da-DK" dirty="0"/>
          </a:p>
          <a:p>
            <a:r>
              <a:rPr lang="da-DK" sz="1200" kern="1200" dirty="0">
                <a:solidFill>
                  <a:schemeClr val="tx1"/>
                </a:solidFill>
                <a:effectLst/>
                <a:latin typeface="+mn-lt"/>
                <a:ea typeface="+mn-ea"/>
                <a:cs typeface="+mn-cs"/>
              </a:rPr>
              <a:t>I politikken beskrives de typer af krænkende adfærd, fysisk og psykisk vold, herunder trusler og både digital og seksuel chikane, som en ansat kan blive udsat for fra borger, brugere, pårørende eller eksterne samarbejdspartnere i eller udenfor arbejdstiden, og som kan forvolde den ansatte fysisk eller psykisk skade.</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Det er uden betydning, om adfærden er udtryk for ubetænksomhed eller et decideret ønske om at krænke. Det er personens oplevelse, der er central og bevirker, at en hændelse altid skal håndteres, og lederen informeres.</a:t>
            </a:r>
          </a:p>
          <a:p>
            <a:r>
              <a:rPr lang="da-DK" sz="1200" kern="1200" dirty="0">
                <a:solidFill>
                  <a:schemeClr val="tx1"/>
                </a:solidFill>
                <a:effectLst/>
                <a:latin typeface="+mn-lt"/>
                <a:ea typeface="+mn-ea"/>
                <a:cs typeface="+mn-cs"/>
              </a:rPr>
              <a:t> </a:t>
            </a:r>
          </a:p>
          <a:p>
            <a:r>
              <a:rPr lang="da-DK" dirty="0"/>
              <a:t>Eksemplerne er ikke udtømmende </a:t>
            </a:r>
          </a:p>
          <a:p>
            <a:endParaRPr lang="da-DK" dirty="0"/>
          </a:p>
          <a:p>
            <a:endParaRPr lang="da-DK" i="0"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28520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i Københavns Kommunes politik over alle de forskellige former for krænkende adfærd.</a:t>
            </a:r>
          </a:p>
          <a:p>
            <a:endParaRPr lang="da-DK" dirty="0"/>
          </a:p>
          <a:p>
            <a:r>
              <a:rPr lang="da-DK" dirty="0"/>
              <a:t>Vigtigt at skelne – mobning kun et begreb i det interne samarbejde – og en særlig grov form</a:t>
            </a:r>
          </a:p>
          <a:p>
            <a:endParaRPr lang="da-DK" dirty="0"/>
          </a:p>
          <a:p>
            <a:r>
              <a:rPr lang="da-DK" sz="1200" kern="1200" dirty="0">
                <a:solidFill>
                  <a:schemeClr val="tx1"/>
                </a:solidFill>
                <a:effectLst/>
                <a:latin typeface="+mn-lt"/>
                <a:ea typeface="+mn-ea"/>
                <a:cs typeface="+mn-cs"/>
              </a:rPr>
              <a:t>I politikken beskrives de typer af krænkende adfærd, fysisk og psykisk vold, herunder trusler og både digital og seksuel chikane, som en ansat kan blive udsat for fra borger, brugere, pårørende eller eksterne samarbejdspartnere i eller udenfor arbejdstiden, og som kan forvolde den ansatte fysisk eller psykisk skade.</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Det er uden betydning, om adfærden er udtryk for ubetænksomhed eller et decideret ønske om at krænke. Det er personens oplevelse, der er central og bevirker, at en hændelse altid skal håndteres, og lederen informeres.</a:t>
            </a:r>
          </a:p>
          <a:p>
            <a:r>
              <a:rPr lang="da-DK" sz="1200" kern="1200" dirty="0">
                <a:solidFill>
                  <a:schemeClr val="tx1"/>
                </a:solidFill>
                <a:effectLst/>
                <a:latin typeface="+mn-lt"/>
                <a:ea typeface="+mn-ea"/>
                <a:cs typeface="+mn-cs"/>
              </a:rPr>
              <a:t> </a:t>
            </a:r>
          </a:p>
          <a:p>
            <a:r>
              <a:rPr lang="da-DK" dirty="0"/>
              <a:t>Eksemplerne er ikke udtømmende </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28520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Borgere er en samlet betegnelse for dem, som vi har med at gøre, dvs. beboere, borgere, brugere, pårørende, elever, forældre, jobsøgende etc.… </a:t>
            </a:r>
          </a:p>
          <a:p>
            <a:endParaRPr lang="da-DK" dirty="0"/>
          </a:p>
          <a:p>
            <a:r>
              <a:rPr lang="da-DK" dirty="0"/>
              <a:t>Eksterne samarbejdspartnere = borgere, som vi ikke har en lovgivningsmæssig opgave i forhold til fx håndværkere, firmaer m.v.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02132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11</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eksterne spor vil sige krænkende adfærd fra borgere og eksterne </a:t>
            </a:r>
            <a:r>
              <a:rPr lang="da-DK" dirty="0" err="1"/>
              <a:t>samarbejdsparter</a:t>
            </a:r>
            <a:r>
              <a:rPr lang="da-DK"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93431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p:nvPr>
        </p:nvSpPr>
        <p:spPr>
          <a:xfrm>
            <a:off x="719997" y="5766613"/>
            <a:ext cx="10752001" cy="754839"/>
          </a:xfrm>
        </p:spPr>
        <p:txBody>
          <a:bodyPr/>
          <a:lstStyle>
            <a:lvl1pPr marL="0" indent="0">
              <a:spcBef>
                <a:spcPts val="1800"/>
              </a:spcBef>
              <a:spcAft>
                <a:spcPts val="0"/>
              </a:spcAft>
              <a:buNone/>
              <a:defRPr sz="2400"/>
            </a:lvl1pPr>
            <a:lvl2pPr marL="620713" indent="-230188">
              <a:defRPr/>
            </a:lvl2pPr>
          </a:lstStyle>
          <a:p>
            <a:pPr lvl="0"/>
            <a:endParaRPr lang="da-DK" dirty="0"/>
          </a:p>
        </p:txBody>
      </p:sp>
    </p:spTree>
    <p:extLst>
      <p:ext uri="{BB962C8B-B14F-4D97-AF65-F5344CB8AC3E}">
        <p14:creationId xmlns:p14="http://schemas.microsoft.com/office/powerpoint/2010/main" val="373355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7" name="Table Placeholder 6">
            <a:extLst>
              <a:ext uri="{FF2B5EF4-FFF2-40B4-BE49-F238E27FC236}">
                <a16:creationId xmlns:a16="http://schemas.microsoft.com/office/drawing/2014/main" id="{DCA3959B-0EDE-EBDF-F009-9B4EC0A1B26C}"/>
              </a:ext>
            </a:extLst>
          </p:cNvPr>
          <p:cNvSpPr>
            <a:spLocks noGrp="1"/>
          </p:cNvSpPr>
          <p:nvPr>
            <p:ph type="tbl" sz="quarter" idx="13"/>
          </p:nvPr>
        </p:nvSpPr>
        <p:spPr>
          <a:xfrm>
            <a:off x="720725" y="2109788"/>
            <a:ext cx="10750550" cy="4097337"/>
          </a:xfrm>
        </p:spPr>
        <p:txBody>
          <a:bodyPr/>
          <a:lstStyle>
            <a:lvl1pPr marL="0" indent="0">
              <a:buNone/>
              <a:defRPr/>
            </a:lvl1pPr>
          </a:lstStyle>
          <a:p>
            <a:endParaRPr lang="en-IN" dirty="0"/>
          </a:p>
        </p:txBody>
      </p:sp>
    </p:spTree>
    <p:extLst>
      <p:ext uri="{BB962C8B-B14F-4D97-AF65-F5344CB8AC3E}">
        <p14:creationId xmlns:p14="http://schemas.microsoft.com/office/powerpoint/2010/main" val="308238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4" name="Content Placeholder 3">
            <a:extLst>
              <a:ext uri="{FF2B5EF4-FFF2-40B4-BE49-F238E27FC236}">
                <a16:creationId xmlns:a16="http://schemas.microsoft.com/office/drawing/2014/main" id="{0D826852-E4CC-4B76-0D9D-3C61B83B6EF0}"/>
              </a:ext>
            </a:extLst>
          </p:cNvPr>
          <p:cNvSpPr>
            <a:spLocks noGrp="1"/>
          </p:cNvSpPr>
          <p:nvPr>
            <p:ph sz="quarter" idx="10"/>
          </p:nvPr>
        </p:nvSpPr>
        <p:spPr>
          <a:xfrm>
            <a:off x="3871913" y="157163"/>
            <a:ext cx="3028950" cy="271462"/>
          </a:xfrm>
        </p:spPr>
        <p:txBody>
          <a:bodyPr/>
          <a:lstStyle>
            <a:lvl1pPr marL="0" indent="0">
              <a:buNone/>
              <a:defRPr lang="en-IN" sz="1000" kern="1200" dirty="0">
                <a:solidFill>
                  <a:schemeClr val="tx1"/>
                </a:solidFill>
                <a:latin typeface="KBH Tekst" panose="00000500000000000000" pitchFamily="2" charset="0"/>
                <a:ea typeface="+mn-ea"/>
                <a:cs typeface="+mn-cs"/>
              </a:defRPr>
            </a:lvl1pPr>
          </a:lstStyle>
          <a:p>
            <a:pPr lvl="0"/>
            <a:endParaRPr lang="en-IN" dirty="0"/>
          </a:p>
        </p:txBody>
      </p:sp>
      <p:sp>
        <p:nvSpPr>
          <p:cNvPr id="9" name="Content Placeholder 8">
            <a:extLst>
              <a:ext uri="{FF2B5EF4-FFF2-40B4-BE49-F238E27FC236}">
                <a16:creationId xmlns:a16="http://schemas.microsoft.com/office/drawing/2014/main" id="{1EC2752B-F6E8-0B03-4C4B-91D43424F1C7}"/>
              </a:ext>
            </a:extLst>
          </p:cNvPr>
          <p:cNvSpPr>
            <a:spLocks noGrp="1"/>
          </p:cNvSpPr>
          <p:nvPr>
            <p:ph sz="quarter" idx="11"/>
          </p:nvPr>
        </p:nvSpPr>
        <p:spPr>
          <a:xfrm>
            <a:off x="710842" y="5068883"/>
            <a:ext cx="6961188" cy="1068388"/>
          </a:xfrm>
        </p:spPr>
        <p:txBody>
          <a:bodyPr/>
          <a:lstStyle>
            <a:lvl1pPr marL="0" indent="0">
              <a:buNone/>
              <a:defRPr lang="en-IN" sz="2300" b="1" kern="1200" dirty="0">
                <a:solidFill>
                  <a:srgbClr val="000C2E"/>
                </a:solidFill>
                <a:latin typeface="KBH" panose="00000500000000000000" pitchFamily="2" charset="0"/>
                <a:ea typeface="+mn-ea"/>
                <a:cs typeface="+mn-cs"/>
              </a:defRPr>
            </a:lvl1pPr>
          </a:lstStyle>
          <a:p>
            <a:pPr lvl="0"/>
            <a:endParaRPr lang="en-IN" dirty="0"/>
          </a:p>
        </p:txBody>
      </p:sp>
    </p:spTree>
    <p:extLst>
      <p:ext uri="{BB962C8B-B14F-4D97-AF65-F5344CB8AC3E}">
        <p14:creationId xmlns:p14="http://schemas.microsoft.com/office/powerpoint/2010/main" val="721294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8" name="Table Placeholder 7">
            <a:extLst>
              <a:ext uri="{FF2B5EF4-FFF2-40B4-BE49-F238E27FC236}">
                <a16:creationId xmlns:a16="http://schemas.microsoft.com/office/drawing/2014/main" id="{62F301D2-CA90-0FC4-D2C4-AE56C0D1DA80}"/>
              </a:ext>
            </a:extLst>
          </p:cNvPr>
          <p:cNvSpPr>
            <a:spLocks noGrp="1"/>
          </p:cNvSpPr>
          <p:nvPr>
            <p:ph type="tbl" sz="quarter" idx="13"/>
          </p:nvPr>
        </p:nvSpPr>
        <p:spPr>
          <a:xfrm>
            <a:off x="720725" y="1997075"/>
            <a:ext cx="10750550" cy="3966657"/>
          </a:xfrm>
        </p:spPr>
        <p:txBody>
          <a:bodyPr/>
          <a:lstStyle>
            <a:lvl1pPr marL="0" indent="0">
              <a:buNone/>
              <a:defRPr/>
            </a:lvl1pPr>
          </a:lstStyle>
          <a:p>
            <a:endParaRPr lang="en-IN" dirty="0"/>
          </a:p>
        </p:txBody>
      </p:sp>
      <p:sp>
        <p:nvSpPr>
          <p:cNvPr id="10" name="Content Placeholder 9">
            <a:extLst>
              <a:ext uri="{FF2B5EF4-FFF2-40B4-BE49-F238E27FC236}">
                <a16:creationId xmlns:a16="http://schemas.microsoft.com/office/drawing/2014/main" id="{966053D2-D825-CC71-6590-5F914290C43C}"/>
              </a:ext>
            </a:extLst>
          </p:cNvPr>
          <p:cNvSpPr>
            <a:spLocks noGrp="1"/>
          </p:cNvSpPr>
          <p:nvPr>
            <p:ph sz="quarter" idx="14"/>
          </p:nvPr>
        </p:nvSpPr>
        <p:spPr>
          <a:xfrm>
            <a:off x="720725" y="6118693"/>
            <a:ext cx="10750550" cy="309562"/>
          </a:xfrm>
        </p:spPr>
        <p:txBody>
          <a:bodyPr/>
          <a:lstStyle>
            <a:lvl1pPr marL="0" indent="0">
              <a:buNone/>
              <a:defRPr lang="en-IN" sz="1100" i="1" kern="1200" noProof="0" dirty="0">
                <a:solidFill>
                  <a:schemeClr val="tx1"/>
                </a:solidFill>
                <a:latin typeface="KBH" panose="00000500000000000000" pitchFamily="2" charset="0"/>
                <a:ea typeface="+mn-ea"/>
                <a:cs typeface="+mn-cs"/>
              </a:defRPr>
            </a:lvl1pPr>
          </a:lstStyle>
          <a:p>
            <a:pPr lvl="0"/>
            <a:endParaRPr lang="en-IN"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780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lide4">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10752002" cy="3581133"/>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
        <p:nvSpPr>
          <p:cNvPr id="8" name="Content Placeholder 7">
            <a:extLst>
              <a:ext uri="{FF2B5EF4-FFF2-40B4-BE49-F238E27FC236}">
                <a16:creationId xmlns:a16="http://schemas.microsoft.com/office/drawing/2014/main" id="{078A5F80-D6C7-E748-09C1-1516332267D3}"/>
              </a:ext>
            </a:extLst>
          </p:cNvPr>
          <p:cNvSpPr>
            <a:spLocks noGrp="1"/>
          </p:cNvSpPr>
          <p:nvPr>
            <p:ph sz="quarter" idx="13"/>
          </p:nvPr>
        </p:nvSpPr>
        <p:spPr>
          <a:xfrm>
            <a:off x="720725" y="6060240"/>
            <a:ext cx="9785350" cy="5826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5667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47" Type="http://schemas.openxmlformats.org/officeDocument/2006/relationships/tags" Target="../tags/tag7.xml"/><Relationship Id="rId50" Type="http://schemas.openxmlformats.org/officeDocument/2006/relationships/tags" Target="../tags/tag1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5.xml"/><Relationship Id="rId53" Type="http://schemas.openxmlformats.org/officeDocument/2006/relationships/tags" Target="../tags/tag1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4.xml"/><Relationship Id="rId52"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48" Type="http://schemas.openxmlformats.org/officeDocument/2006/relationships/tags" Target="../tags/tag8.xml"/><Relationship Id="rId8" Type="http://schemas.openxmlformats.org/officeDocument/2006/relationships/slideLayout" Target="../slideLayouts/slideLayout8.xml"/><Relationship Id="rId51" Type="http://schemas.openxmlformats.org/officeDocument/2006/relationships/tags" Target="../tags/tag1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6.xml"/><Relationship Id="rId20" Type="http://schemas.openxmlformats.org/officeDocument/2006/relationships/slideLayout" Target="../slideLayouts/slideLayout20.xml"/><Relationship Id="rId41" Type="http://schemas.openxmlformats.org/officeDocument/2006/relationships/theme" Target="../theme/theme1.xml"/><Relationship Id="rId54"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tags" Target="../tags/tag17.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tags" Target="../tags/tag20.xml"/><Relationship Id="rId47" Type="http://schemas.openxmlformats.org/officeDocument/2006/relationships/tags" Target="../tags/tag25.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tags" Target="../tags/tag23.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theme" Target="../theme/theme2.xml"/><Relationship Id="rId49" Type="http://schemas.openxmlformats.org/officeDocument/2006/relationships/tags" Target="../tags/tag27.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tags" Target="../tags/tag2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tags" Target="../tags/tag21.xml"/><Relationship Id="rId48" Type="http://schemas.openxmlformats.org/officeDocument/2006/relationships/tags" Target="../tags/tag26.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tags" Target="../tags/tag16.xml"/><Relationship Id="rId46" Type="http://schemas.openxmlformats.org/officeDocument/2006/relationships/tags" Target="../tags/tag24.xml"/><Relationship Id="rId20" Type="http://schemas.openxmlformats.org/officeDocument/2006/relationships/slideLayout" Target="../slideLayouts/slideLayout60.xml"/><Relationship Id="rId41" Type="http://schemas.openxmlformats.org/officeDocument/2006/relationships/tags" Target="../tags/tag19.xml"/><Relationship Id="rId1" Type="http://schemas.openxmlformats.org/officeDocument/2006/relationships/slideLayout" Target="../slideLayouts/slideLayout41.xml"/><Relationship Id="rId6"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2"/>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43"/>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44"/>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5"/>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6"/>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7"/>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8"/>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9"/>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50"/>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51"/>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52"/>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53"/>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54"/>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850" r:id="rId2"/>
    <p:sldLayoutId id="2147483776" r:id="rId3"/>
    <p:sldLayoutId id="2147483785" r:id="rId4"/>
    <p:sldLayoutId id="2147483813" r:id="rId5"/>
    <p:sldLayoutId id="2147483777" r:id="rId6"/>
    <p:sldLayoutId id="2147483812" r:id="rId7"/>
    <p:sldLayoutId id="2147483778" r:id="rId8"/>
    <p:sldLayoutId id="2147483811" r:id="rId9"/>
    <p:sldLayoutId id="2147483786" r:id="rId10"/>
    <p:sldLayoutId id="2147483787" r:id="rId11"/>
    <p:sldLayoutId id="2147483852" r:id="rId12"/>
    <p:sldLayoutId id="2147483851" r:id="rId13"/>
    <p:sldLayoutId id="2147483788" r:id="rId14"/>
    <p:sldLayoutId id="2147483784" r:id="rId15"/>
    <p:sldLayoutId id="2147483780" r:id="rId16"/>
    <p:sldLayoutId id="2147483783" r:id="rId17"/>
    <p:sldLayoutId id="2147483756" r:id="rId18"/>
    <p:sldLayoutId id="2147483781" r:id="rId19"/>
    <p:sldLayoutId id="2147483779" r:id="rId20"/>
    <p:sldLayoutId id="2147483853" r:id="rId21"/>
    <p:sldLayoutId id="2147483790" r:id="rId22"/>
    <p:sldLayoutId id="2147483791" r:id="rId23"/>
    <p:sldLayoutId id="2147483792" r:id="rId24"/>
    <p:sldLayoutId id="2147483793" r:id="rId25"/>
    <p:sldLayoutId id="2147483764" r:id="rId26"/>
    <p:sldLayoutId id="2147483794" r:id="rId27"/>
    <p:sldLayoutId id="2147483797" r:id="rId28"/>
    <p:sldLayoutId id="2147483796" r:id="rId29"/>
    <p:sldLayoutId id="2147483795" r:id="rId30"/>
    <p:sldLayoutId id="2147483798" r:id="rId31"/>
    <p:sldLayoutId id="2147483767" r:id="rId32"/>
    <p:sldLayoutId id="2147483768" r:id="rId33"/>
    <p:sldLayoutId id="2147483805" r:id="rId34"/>
    <p:sldLayoutId id="2147483806" r:id="rId35"/>
    <p:sldLayoutId id="2147483807" r:id="rId36"/>
    <p:sldLayoutId id="2147483808" r:id="rId37"/>
    <p:sldLayoutId id="2147483809" r:id="rId38"/>
    <p:sldLayoutId id="2147483810" r:id="rId39"/>
    <p:sldLayoutId id="2147483854" r:id="rId40"/>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hyperlink" Target="http://www.medarbejder.kk.dk/artikel/vold-trusler-om-vold-mobning-og-chikane"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D50E1-3C25-4A0E-8388-81606C3C0F61}"/>
              </a:ext>
            </a:extLst>
          </p:cNvPr>
          <p:cNvSpPr>
            <a:spLocks noGrp="1"/>
          </p:cNvSpPr>
          <p:nvPr>
            <p:ph type="ctrTitle"/>
          </p:nvPr>
        </p:nvSpPr>
        <p:spPr/>
        <p:txBody>
          <a:bodyPr>
            <a:normAutofit/>
          </a:bodyPr>
          <a:lstStyle/>
          <a:p>
            <a:r>
              <a:rPr lang="da-DK" sz="9800" b="1" kern="1200" dirty="0">
                <a:latin typeface="+mj-lt"/>
                <a:ea typeface="+mj-ea"/>
                <a:cs typeface="+mj-cs"/>
              </a:rPr>
              <a:t>Møde i MED</a:t>
            </a:r>
            <a:br>
              <a:rPr lang="da-DK" sz="8200" b="1" kern="1200" dirty="0">
                <a:latin typeface="+mj-lt"/>
                <a:ea typeface="+mj-ea"/>
                <a:cs typeface="+mj-cs"/>
              </a:rPr>
            </a:br>
            <a:r>
              <a:rPr lang="da-DK" sz="7200" b="1" kern="1200" dirty="0">
                <a:latin typeface="+mj-lt"/>
                <a:ea typeface="+mj-ea"/>
                <a:cs typeface="+mj-cs"/>
              </a:rPr>
              <a:t>”MED skal med”</a:t>
            </a:r>
            <a:endParaRPr lang="da-DK" sz="7200" dirty="0"/>
          </a:p>
        </p:txBody>
      </p:sp>
      <p:sp>
        <p:nvSpPr>
          <p:cNvPr id="11" name="Pladsholder til tekst 1">
            <a:extLst>
              <a:ext uri="{FF2B5EF4-FFF2-40B4-BE49-F238E27FC236}">
                <a16:creationId xmlns:a16="http://schemas.microsoft.com/office/drawing/2014/main" id="{8C393EE6-B5E1-4B5F-969F-B5F41450B443}"/>
              </a:ext>
            </a:extLst>
          </p:cNvPr>
          <p:cNvSpPr>
            <a:spLocks noGrp="1"/>
          </p:cNvSpPr>
          <p:nvPr>
            <p:ph sz="quarter" idx="11"/>
          </p:nvPr>
        </p:nvSpPr>
        <p:spPr>
          <a:xfrm>
            <a:off x="4424400" y="309600"/>
            <a:ext cx="4096800" cy="180000"/>
          </a:xfrm>
        </p:spPr>
        <p:txBody>
          <a:bodyPr vert="horz" lIns="0" tIns="0" rIns="0" bIns="0" rtlCol="0" anchor="b" anchorCtr="0">
            <a:noAutofit/>
          </a:bodyPr>
          <a:lstStyle/>
          <a:p>
            <a:pPr>
              <a:spcAft>
                <a:spcPts val="0"/>
              </a:spcAft>
            </a:pPr>
            <a:r>
              <a:rPr lang="da-DK" sz="1000" b="0" dirty="0">
                <a:solidFill>
                  <a:schemeClr val="tx1"/>
                </a:solidFill>
                <a:latin typeface="KBH Tekst" panose="00000500000000000000" pitchFamily="2" charset="0"/>
              </a:rPr>
              <a:t>Arbejdsmiljø København</a:t>
            </a:r>
          </a:p>
        </p:txBody>
      </p:sp>
      <p:pic>
        <p:nvPicPr>
          <p:cNvPr id="6" name="Billede 5" descr="Illustration som viser 2. Med skal med.">
            <a:extLst>
              <a:ext uri="{FF2B5EF4-FFF2-40B4-BE49-F238E27FC236}">
                <a16:creationId xmlns:a16="http://schemas.microsoft.com/office/drawing/2014/main" id="{B1EEAD2D-5725-4834-AD6E-AD75ACAE2952}"/>
              </a:ext>
            </a:extLst>
          </p:cNvPr>
          <p:cNvPicPr>
            <a:picLocks noChangeAspect="1"/>
          </p:cNvPicPr>
          <p:nvPr/>
        </p:nvPicPr>
        <p:blipFill>
          <a:blip r:embed="rId2"/>
          <a:stretch>
            <a:fillRect/>
          </a:stretch>
        </p:blipFill>
        <p:spPr>
          <a:xfrm>
            <a:off x="7870087" y="1600028"/>
            <a:ext cx="4321913" cy="3055728"/>
          </a:xfrm>
          <a:prstGeom prst="rect">
            <a:avLst/>
          </a:prstGeom>
        </p:spPr>
      </p:pic>
      <p:sp>
        <p:nvSpPr>
          <p:cNvPr id="4" name="Grafik 7" descr="Logo: Københavns Kommune.">
            <a:extLst>
              <a:ext uri="{FF2B5EF4-FFF2-40B4-BE49-F238E27FC236}">
                <a16:creationId xmlns:a16="http://schemas.microsoft.com/office/drawing/2014/main" id="{CEAAB955-48A3-F328-56B4-01A94E7F739B}"/>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3" name="Pladsholder til tekst 2">
            <a:extLst>
              <a:ext uri="{FF2B5EF4-FFF2-40B4-BE49-F238E27FC236}">
                <a16:creationId xmlns:a16="http://schemas.microsoft.com/office/drawing/2014/main" id="{DDDAA577-F933-4D6A-9E4D-C30188C23846}"/>
              </a:ext>
            </a:extLst>
          </p:cNvPr>
          <p:cNvSpPr>
            <a:spLocks noGrp="1"/>
          </p:cNvSpPr>
          <p:nvPr>
            <p:ph sz="quarter" idx="10"/>
          </p:nvPr>
        </p:nvSpPr>
        <p:spPr>
          <a:xfrm>
            <a:off x="723600" y="4964400"/>
            <a:ext cx="7797600" cy="1173600"/>
          </a:xfrm>
        </p:spPr>
        <p:txBody>
          <a:bodyPr vert="horz" lIns="0" tIns="0" rIns="0" bIns="0" rtlCol="0">
            <a:normAutofit fontScale="92500"/>
          </a:bodyPr>
          <a:lstStyle/>
          <a:p>
            <a:pPr>
              <a:spcAft>
                <a:spcPts val="0"/>
              </a:spcAft>
              <a:buChar char="​"/>
            </a:pPr>
            <a:r>
              <a:rPr lang="da-DK" sz="2500" b="1" dirty="0">
                <a:solidFill>
                  <a:srgbClr val="000C2E"/>
                </a:solidFill>
                <a:latin typeface="KBH" panose="00000500000000000000" pitchFamily="2" charset="0"/>
              </a:rPr>
              <a:t>Om lokal retningslinje for identifikation, forebyggelse og håndtering af krænkende adfærd fra borgere og eksterne samarbejdspartnere</a:t>
            </a:r>
          </a:p>
        </p:txBody>
      </p:sp>
    </p:spTree>
    <p:extLst>
      <p:ext uri="{BB962C8B-B14F-4D97-AF65-F5344CB8AC3E}">
        <p14:creationId xmlns:p14="http://schemas.microsoft.com/office/powerpoint/2010/main" val="315080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1572D-246A-4009-A494-21EFDA6D16D2}"/>
              </a:ext>
            </a:extLst>
          </p:cNvPr>
          <p:cNvSpPr>
            <a:spLocks noGrp="1"/>
          </p:cNvSpPr>
          <p:nvPr>
            <p:ph type="title"/>
          </p:nvPr>
        </p:nvSpPr>
        <p:spPr/>
        <p:txBody>
          <a:bodyPr/>
          <a:lstStyle/>
          <a:p>
            <a:r>
              <a:rPr lang="da-DK" dirty="0"/>
              <a:t>Data om krænkende adfærd hos os </a:t>
            </a:r>
          </a:p>
        </p:txBody>
      </p:sp>
      <p:sp>
        <p:nvSpPr>
          <p:cNvPr id="5" name="Pladsholder til tekst 4">
            <a:extLst>
              <a:ext uri="{FF2B5EF4-FFF2-40B4-BE49-F238E27FC236}">
                <a16:creationId xmlns:a16="http://schemas.microsoft.com/office/drawing/2014/main" id="{3C9B51C8-E423-49F8-8302-03F231D83BB9}"/>
              </a:ext>
            </a:extLst>
          </p:cNvPr>
          <p:cNvSpPr>
            <a:spLocks noGrp="1"/>
          </p:cNvSpPr>
          <p:nvPr>
            <p:ph type="body" sz="quarter" idx="13"/>
          </p:nvPr>
        </p:nvSpPr>
        <p:spPr/>
        <p:txBody>
          <a:bodyPr/>
          <a:lstStyle/>
          <a:p>
            <a:r>
              <a:rPr lang="da-DK" dirty="0"/>
              <a:t>Hvad siger vores arbejdsskadesanmeldelser? </a:t>
            </a:r>
          </a:p>
          <a:p>
            <a:r>
              <a:rPr lang="da-DK" dirty="0"/>
              <a:t>Hvad siger trivselsundersøgelsen (2. årlig)? </a:t>
            </a:r>
          </a:p>
          <a:p>
            <a:r>
              <a:rPr lang="da-DK" dirty="0"/>
              <a:t>Hvad siger vores APV (Arbejdspladsvurdering)? </a:t>
            </a:r>
          </a:p>
          <a:p>
            <a:r>
              <a:rPr lang="da-DK" dirty="0"/>
              <a:t>Anden registrering eller data?</a:t>
            </a:r>
          </a:p>
        </p:txBody>
      </p:sp>
      <p:sp>
        <p:nvSpPr>
          <p:cNvPr id="4" name="Pladsholder til slidenummer 3">
            <a:extLst>
              <a:ext uri="{FF2B5EF4-FFF2-40B4-BE49-F238E27FC236}">
                <a16:creationId xmlns:a16="http://schemas.microsoft.com/office/drawing/2014/main" id="{151169B0-0A95-422F-BB9F-433A52D5B31B}"/>
              </a:ext>
            </a:extLst>
          </p:cNvPr>
          <p:cNvSpPr>
            <a:spLocks noGrp="1"/>
          </p:cNvSpPr>
          <p:nvPr>
            <p:ph type="sldNum" sz="quarter" idx="12"/>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151042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ED8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p:txBody>
          <a:bodyPr/>
          <a:lstStyle/>
          <a:p>
            <a:r>
              <a:rPr lang="da-DK" dirty="0"/>
              <a:t>Hvor trykker skoen hos os? </a:t>
            </a:r>
            <a:br>
              <a:rPr lang="da-DK" dirty="0"/>
            </a:br>
            <a:r>
              <a:rPr lang="da-DK" sz="3600" dirty="0"/>
              <a:t>Identifikation af krænkende adfærd </a:t>
            </a:r>
          </a:p>
        </p:txBody>
      </p:sp>
      <p:sp>
        <p:nvSpPr>
          <p:cNvPr id="12" name="Pladsholder til indhold 11">
            <a:extLst>
              <a:ext uri="{FF2B5EF4-FFF2-40B4-BE49-F238E27FC236}">
                <a16:creationId xmlns:a16="http://schemas.microsoft.com/office/drawing/2014/main" id="{13392D94-62D6-4E6C-A413-BF4C8F017759}"/>
              </a:ext>
            </a:extLst>
          </p:cNvPr>
          <p:cNvSpPr>
            <a:spLocks noGrp="1"/>
          </p:cNvSpPr>
          <p:nvPr>
            <p:ph idx="1"/>
          </p:nvPr>
        </p:nvSpPr>
        <p:spPr>
          <a:solidFill>
            <a:srgbClr val="BED8E8"/>
          </a:solidFill>
        </p:spPr>
        <p:txBody>
          <a:bodyPr/>
          <a:lstStyle/>
          <a:p>
            <a:pPr marL="0" indent="0">
              <a:buNone/>
            </a:pPr>
            <a:r>
              <a:rPr lang="da-DK" dirty="0"/>
              <a:t>I hvilke situationer kan vi fra borgere og eksterne samarbejdspartnere opleve… </a:t>
            </a:r>
          </a:p>
          <a:p>
            <a:pPr marL="0" indent="0">
              <a:buNone/>
            </a:pPr>
            <a:endParaRPr lang="da-DK" dirty="0"/>
          </a:p>
          <a:p>
            <a:r>
              <a:rPr lang="da-DK" dirty="0"/>
              <a:t>Fysisk vold</a:t>
            </a:r>
          </a:p>
          <a:p>
            <a:r>
              <a:rPr lang="da-DK" dirty="0"/>
              <a:t>Trusler</a:t>
            </a:r>
          </a:p>
          <a:p>
            <a:r>
              <a:rPr lang="da-DK" dirty="0"/>
              <a:t>Chikane</a:t>
            </a:r>
          </a:p>
          <a:p>
            <a:r>
              <a:rPr lang="da-DK" dirty="0"/>
              <a:t>Seksuel chikane</a:t>
            </a:r>
          </a:p>
          <a:p>
            <a:r>
              <a:rPr lang="da-DK" dirty="0"/>
              <a:t>Diskriminerende adfærd</a:t>
            </a:r>
          </a:p>
          <a:p>
            <a:r>
              <a:rPr lang="da-DK" dirty="0"/>
              <a:t>Digital chikane</a:t>
            </a:r>
          </a:p>
          <a:p>
            <a:r>
              <a:rPr lang="da-DK" dirty="0"/>
              <a:t>Andre former for krænkende adfærd </a:t>
            </a:r>
          </a:p>
        </p:txBody>
      </p:sp>
      <p:pic>
        <p:nvPicPr>
          <p:cNvPr id="6" name="Grafik 5">
            <a:extLst>
              <a:ext uri="{FF2B5EF4-FFF2-40B4-BE49-F238E27FC236}">
                <a16:creationId xmlns:a16="http://schemas.microsoft.com/office/drawing/2014/main" id="{5D63EFA2-6E89-4F17-AC5C-B6AE6BBB92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1172" y="2399088"/>
            <a:ext cx="3205909" cy="3205909"/>
          </a:xfrm>
          <a:prstGeom prst="rect">
            <a:avLst/>
          </a:prstGeom>
        </p:spPr>
      </p:pic>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11</a:t>
            </a:fld>
            <a:endParaRPr lang="da-DK" dirty="0"/>
          </a:p>
        </p:txBody>
      </p:sp>
    </p:spTree>
    <p:extLst>
      <p:ext uri="{BB962C8B-B14F-4D97-AF65-F5344CB8AC3E}">
        <p14:creationId xmlns:p14="http://schemas.microsoft.com/office/powerpoint/2010/main" val="104851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D42EC-627E-466E-B4B8-3F1EF5D8A0BD}"/>
              </a:ext>
            </a:extLst>
          </p:cNvPr>
          <p:cNvSpPr>
            <a:spLocks noGrp="1"/>
          </p:cNvSpPr>
          <p:nvPr>
            <p:ph type="title"/>
          </p:nvPr>
        </p:nvSpPr>
        <p:spPr>
          <a:xfrm>
            <a:off x="719998" y="1199068"/>
            <a:ext cx="10752002" cy="430887"/>
          </a:xfrm>
        </p:spPr>
        <p:txBody>
          <a:bodyPr/>
          <a:lstStyle/>
          <a:p>
            <a:r>
              <a:rPr lang="da-DK" sz="3200" dirty="0"/>
              <a:t>Hvad skal de lokale retningslinjer indeholde? </a:t>
            </a:r>
            <a:endParaRPr lang="da-DK" sz="3200" b="0" dirty="0"/>
          </a:p>
        </p:txBody>
      </p:sp>
      <p:graphicFrame>
        <p:nvGraphicFramePr>
          <p:cNvPr id="8" name="Pladsholder for bord 7" descr="Tabel">
            <a:extLst>
              <a:ext uri="{FF2B5EF4-FFF2-40B4-BE49-F238E27FC236}">
                <a16:creationId xmlns:a16="http://schemas.microsoft.com/office/drawing/2014/main" id="{3815740F-81F1-614E-D01B-7FFBD94869CB}"/>
              </a:ext>
            </a:extLst>
          </p:cNvPr>
          <p:cNvGraphicFramePr>
            <a:graphicFrameLocks noGrp="1"/>
          </p:cNvGraphicFramePr>
          <p:nvPr>
            <p:ph type="tbl" sz="quarter" idx="13"/>
            <p:extLst>
              <p:ext uri="{D42A27DB-BD31-4B8C-83A1-F6EECF244321}">
                <p14:modId xmlns:p14="http://schemas.microsoft.com/office/powerpoint/2010/main" val="2830590480"/>
              </p:ext>
            </p:extLst>
          </p:nvPr>
        </p:nvGraphicFramePr>
        <p:xfrm>
          <a:off x="485890" y="1708401"/>
          <a:ext cx="10783467" cy="3992880"/>
        </p:xfrm>
        <a:graphic>
          <a:graphicData uri="http://schemas.openxmlformats.org/drawingml/2006/table">
            <a:tbl>
              <a:tblPr firstRow="1" bandRow="1">
                <a:solidFill>
                  <a:srgbClr val="EDF3F7"/>
                </a:solidFill>
                <a:tableStyleId>{21E4AEA4-8DFA-4A89-87EB-49C32662AFE0}</a:tableStyleId>
              </a:tblPr>
              <a:tblGrid>
                <a:gridCol w="1480779">
                  <a:extLst>
                    <a:ext uri="{9D8B030D-6E8A-4147-A177-3AD203B41FA5}">
                      <a16:colId xmlns:a16="http://schemas.microsoft.com/office/drawing/2014/main" val="348537674"/>
                    </a:ext>
                  </a:extLst>
                </a:gridCol>
                <a:gridCol w="9302688">
                  <a:extLst>
                    <a:ext uri="{9D8B030D-6E8A-4147-A177-3AD203B41FA5}">
                      <a16:colId xmlns:a16="http://schemas.microsoft.com/office/drawing/2014/main" val="372258637"/>
                    </a:ext>
                  </a:extLst>
                </a:gridCol>
              </a:tblGrid>
              <a:tr h="370840">
                <a:tc>
                  <a:txBody>
                    <a:bodyPr/>
                    <a:lstStyle/>
                    <a:p>
                      <a:endParaRPr lang="da-DK" sz="1400" b="1" dirty="0">
                        <a:latin typeface="KBH"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r>
                        <a:rPr lang="da-DK" sz="1400" b="1" dirty="0">
                          <a:solidFill>
                            <a:schemeClr val="tx1"/>
                          </a:solidFill>
                          <a:latin typeface="KBH" panose="00000500000000000000" pitchFamily="2" charset="0"/>
                        </a:rPr>
                        <a:t>Det eksterne spor: Når vold, trusler chikane, seksuel chikane mv., som også kan foregå digitalt, foregår i kontakten med borgeren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extLst>
                  <a:ext uri="{0D108BD9-81ED-4DB2-BD59-A6C34878D82A}">
                    <a16:rowId xmlns:a16="http://schemas.microsoft.com/office/drawing/2014/main" val="845599292"/>
                  </a:ext>
                </a:extLst>
              </a:tr>
              <a:tr h="370840">
                <a:tc>
                  <a:txBody>
                    <a:bodyPr/>
                    <a:lstStyle/>
                    <a:p>
                      <a:r>
                        <a:rPr lang="da-DK" sz="1400" b="1" dirty="0">
                          <a:latin typeface="KBH" panose="00000500000000000000" pitchFamily="2" charset="0"/>
                        </a:rPr>
                        <a:t>Identifikation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400" dirty="0">
                          <a:latin typeface="KBH Tekst" panose="00000500000000000000" pitchFamily="2" charset="0"/>
                        </a:rPr>
                        <a:t>Vurdering og kortlægning af risiko for krænkende adfærd fra borgere og eksterne samarbejdspartnere </a:t>
                      </a:r>
                    </a:p>
                    <a:p>
                      <a:pPr marL="285750" indent="-285750">
                        <a:buFont typeface="Arial" panose="020B0604020202020204" pitchFamily="34" charset="0"/>
                        <a:buChar char="•"/>
                      </a:pPr>
                      <a:r>
                        <a:rPr lang="da-DK" sz="1400" dirty="0">
                          <a:latin typeface="KBH Tekst" panose="00000500000000000000" pitchFamily="2" charset="0"/>
                        </a:rPr>
                        <a:t>Undersøgelse af episoder med og tilløb til krænkende adfærd med henblik på at finde relevante løsninger i relation til risikoen og vurdere, om de valgte løsninger er effektive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1603195784"/>
                  </a:ext>
                </a:extLst>
              </a:tr>
              <a:tr h="370840">
                <a:tc>
                  <a:txBody>
                    <a:bodyPr/>
                    <a:lstStyle/>
                    <a:p>
                      <a:r>
                        <a:rPr lang="da-DK" sz="1400" b="1" dirty="0">
                          <a:latin typeface="KBH" panose="00000500000000000000" pitchFamily="2" charset="0"/>
                        </a:rPr>
                        <a:t>Forebyggelse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400" dirty="0">
                          <a:latin typeface="KBH Tekst" panose="00000500000000000000" pitchFamily="2" charset="0"/>
                        </a:rPr>
                        <a:t>Klare og entydige standarder og procedurer</a:t>
                      </a:r>
                    </a:p>
                    <a:p>
                      <a:pPr marL="285750" indent="-285750">
                        <a:buFont typeface="Arial" panose="020B0604020202020204" pitchFamily="34" charset="0"/>
                        <a:buChar char="•"/>
                      </a:pPr>
                      <a:r>
                        <a:rPr lang="da-DK" sz="1400" dirty="0">
                          <a:latin typeface="KBH Tekst" panose="00000500000000000000" pitchFamily="2" charset="0"/>
                        </a:rPr>
                        <a:t>Information og uddannelse af ledere og medarbejdere</a:t>
                      </a:r>
                    </a:p>
                    <a:p>
                      <a:pPr marL="285750" indent="-285750">
                        <a:buFont typeface="Arial" panose="020B0604020202020204" pitchFamily="34" charset="0"/>
                        <a:buChar char="•"/>
                      </a:pPr>
                      <a:r>
                        <a:rPr lang="da-DK" sz="1400" dirty="0">
                          <a:latin typeface="KBH Tekst" panose="00000500000000000000" pitchFamily="2" charset="0"/>
                        </a:rPr>
                        <a:t>Fysisk indretning af arbejdspladsen</a:t>
                      </a:r>
                    </a:p>
                    <a:p>
                      <a:pPr marL="285750" indent="-285750">
                        <a:buFont typeface="Arial" panose="020B0604020202020204" pitchFamily="34" charset="0"/>
                        <a:buChar char="•"/>
                      </a:pPr>
                      <a:r>
                        <a:rPr lang="da-DK" sz="1400" dirty="0">
                          <a:latin typeface="KBH Tekst" panose="00000500000000000000" pitchFamily="2" charset="0"/>
                        </a:rPr>
                        <a:t>Sikkerheds- og sundhedsmæssigt forsvarlig udførelse af arbejdet</a:t>
                      </a:r>
                    </a:p>
                    <a:p>
                      <a:pPr marL="285750" indent="-285750">
                        <a:buFont typeface="Arial" panose="020B0604020202020204" pitchFamily="34" charset="0"/>
                        <a:buChar char="•"/>
                      </a:pPr>
                      <a:r>
                        <a:rPr lang="da-DK" sz="1400" dirty="0">
                          <a:latin typeface="KBH Tekst" panose="00000500000000000000" pitchFamily="2" charset="0"/>
                        </a:rPr>
                        <a:t>Øvrige sikkerhedsforanstaltninger, som beror på en konkret risikovurdering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2065470546"/>
                  </a:ext>
                </a:extLst>
              </a:tr>
              <a:tr h="370840">
                <a:tc>
                  <a:txBody>
                    <a:bodyPr/>
                    <a:lstStyle/>
                    <a:p>
                      <a:r>
                        <a:rPr lang="da-DK" sz="1400" b="1" dirty="0">
                          <a:latin typeface="KBH" panose="00000500000000000000" pitchFamily="2" charset="0"/>
                        </a:rPr>
                        <a:t>Håndtering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400" dirty="0">
                          <a:latin typeface="KBH Tekst" panose="00000500000000000000" pitchFamily="2" charset="0"/>
                        </a:rPr>
                        <a:t>Tydelige og klare aftaler</a:t>
                      </a:r>
                    </a:p>
                    <a:p>
                      <a:pPr marL="285750" indent="-285750">
                        <a:buFont typeface="Arial" panose="020B0604020202020204" pitchFamily="34" charset="0"/>
                        <a:buChar char="•"/>
                      </a:pPr>
                      <a:r>
                        <a:rPr lang="da-DK" sz="1400" dirty="0">
                          <a:latin typeface="KBH Tekst" panose="00000500000000000000" pitchFamily="2" charset="0"/>
                        </a:rPr>
                        <a:t>Støtte og opbakning fra ledelsen</a:t>
                      </a:r>
                    </a:p>
                    <a:p>
                      <a:pPr marL="285750" indent="-285750">
                        <a:buFont typeface="Arial" panose="020B0604020202020204" pitchFamily="34" charset="0"/>
                        <a:buChar char="•"/>
                      </a:pPr>
                      <a:r>
                        <a:rPr lang="da-DK" sz="1400" dirty="0">
                          <a:latin typeface="KBH Tekst" panose="00000500000000000000" pitchFamily="2" charset="0"/>
                        </a:rPr>
                        <a:t>Psykisk førstehjælp på arbejdspladsen og adgang til professionel hjælp</a:t>
                      </a:r>
                    </a:p>
                    <a:p>
                      <a:pPr marL="285750" indent="-285750">
                        <a:buFont typeface="Arial" panose="020B0604020202020204" pitchFamily="34" charset="0"/>
                        <a:buChar char="•"/>
                      </a:pPr>
                      <a:r>
                        <a:rPr lang="da-DK" sz="1400" dirty="0">
                          <a:latin typeface="KBH Tekst" panose="00000500000000000000" pitchFamily="2" charset="0"/>
                        </a:rPr>
                        <a:t>Analyse af hændelser og vurdering af indsats</a:t>
                      </a:r>
                    </a:p>
                    <a:p>
                      <a:pPr marL="285750" indent="-285750">
                        <a:buFont typeface="Arial" panose="020B0604020202020204" pitchFamily="34" charset="0"/>
                        <a:buChar char="•"/>
                      </a:pPr>
                      <a:r>
                        <a:rPr lang="da-DK" sz="1400" dirty="0">
                          <a:latin typeface="KBH Tekst" panose="00000500000000000000" pitchFamily="2" charset="0"/>
                        </a:rPr>
                        <a:t>Minimumsprocedurer for politianmeldelse</a:t>
                      </a:r>
                    </a:p>
                    <a:p>
                      <a:pPr marL="285750" indent="-285750">
                        <a:buFont typeface="Arial" panose="020B0604020202020204" pitchFamily="34" charset="0"/>
                        <a:buChar char="•"/>
                      </a:pPr>
                      <a:r>
                        <a:rPr lang="da-DK" sz="1400" dirty="0">
                          <a:latin typeface="KBH Tekst" panose="00000500000000000000" pitchFamily="2" charset="0"/>
                        </a:rPr>
                        <a:t>Praksis for registrering i arbejdsskadesystemet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3351549582"/>
                  </a:ext>
                </a:extLst>
              </a:tr>
            </a:tbl>
          </a:graphicData>
        </a:graphic>
      </p:graphicFrame>
      <p:sp>
        <p:nvSpPr>
          <p:cNvPr id="4" name="Pladsholder til indhold 3">
            <a:extLst>
              <a:ext uri="{FF2B5EF4-FFF2-40B4-BE49-F238E27FC236}">
                <a16:creationId xmlns:a16="http://schemas.microsoft.com/office/drawing/2014/main" id="{06EC011B-3A9B-FB63-D55C-D73070DC5452}"/>
              </a:ext>
            </a:extLst>
          </p:cNvPr>
          <p:cNvSpPr>
            <a:spLocks noGrp="1"/>
          </p:cNvSpPr>
          <p:nvPr>
            <p:ph sz="quarter" idx="14"/>
          </p:nvPr>
        </p:nvSpPr>
        <p:spPr>
          <a:xfrm>
            <a:off x="606425" y="6156793"/>
            <a:ext cx="10750550" cy="309562"/>
          </a:xfrm>
        </p:spPr>
        <p:txBody>
          <a:bodyPr/>
          <a:lstStyle/>
          <a:p>
            <a:r>
              <a:rPr lang="da-DK" sz="1100" i="1" dirty="0">
                <a:latin typeface="KBH" panose="00000500000000000000" pitchFamily="2" charset="0"/>
                <a:hlinkClick r:id="rId3" tooltip="www.medarbejder.kk.dk/artikel/vold-trusler-om-vold-mobning-og-chikane"/>
              </a:rPr>
              <a:t>Københavns Kommunes politik og retningslinjer vedr. vold, trusler</a:t>
            </a:r>
            <a:r>
              <a:rPr lang="da-DK" sz="1100" i="1" dirty="0">
                <a:latin typeface="KBH" panose="00000500000000000000" pitchFamily="2" charset="0"/>
              </a:rPr>
              <a:t>, chikane, seksuel chikane, mobning mv. (krænkende adfærd) på arbejdspladsen</a:t>
            </a:r>
            <a:r>
              <a:rPr lang="da-DK" sz="1100" dirty="0">
                <a:latin typeface="KBH" panose="00000500000000000000" pitchFamily="2" charset="0"/>
              </a:rPr>
              <a:t> </a:t>
            </a:r>
            <a:br>
              <a:rPr lang="da-DK" sz="1100" dirty="0">
                <a:latin typeface="KBH" panose="00000500000000000000" pitchFamily="2" charset="0"/>
              </a:rPr>
            </a:br>
            <a:r>
              <a:rPr lang="da-DK" sz="1100" dirty="0">
                <a:latin typeface="KBH" panose="00000500000000000000" pitchFamily="2" charset="0"/>
              </a:rPr>
              <a:t>Læs mere på</a:t>
            </a:r>
            <a:r>
              <a:rPr lang="da-DK" sz="1100">
                <a:latin typeface="KBH" panose="00000500000000000000" pitchFamily="2" charset="0"/>
              </a:rPr>
              <a:t>: </a:t>
            </a:r>
            <a:r>
              <a:rPr lang="da-DK" sz="1100" i="0">
                <a:latin typeface="KBH" panose="00000500000000000000" pitchFamily="2" charset="0"/>
                <a:hlinkClick r:id="rId3" tooltip="www.medarbejder.kk.dk/artikel/vold-trusler-om-vold-mobning-og-chikane"/>
              </a:rPr>
              <a:t>medarbejder.kk.dk/artikel/vold-trusler-om-vold-mobning-og-chikane</a:t>
            </a:r>
            <a:endParaRPr lang="da-DK" sz="1100" i="0" dirty="0">
              <a:latin typeface="KBH" panose="00000500000000000000" pitchFamily="2" charset="0"/>
            </a:endParaRPr>
          </a:p>
        </p:txBody>
      </p:sp>
      <p:sp>
        <p:nvSpPr>
          <p:cNvPr id="5" name="Pladsholder til slidenummer 4">
            <a:extLst>
              <a:ext uri="{FF2B5EF4-FFF2-40B4-BE49-F238E27FC236}">
                <a16:creationId xmlns:a16="http://schemas.microsoft.com/office/drawing/2014/main" id="{9CC3749A-2478-4363-98F7-C6BA582E907A}"/>
              </a:ext>
            </a:extLst>
          </p:cNvPr>
          <p:cNvSpPr>
            <a:spLocks noGrp="1"/>
          </p:cNvSpPr>
          <p:nvPr>
            <p:ph type="sldNum" sz="quarter" idx="12"/>
          </p:nvPr>
        </p:nvSpPr>
        <p:spPr/>
        <p:txBody>
          <a:bodyPr/>
          <a:lstStyle/>
          <a:p>
            <a:fld id="{859873C9-BF5D-4A9A-BB31-45BBB7BABAF7}" type="slidenum">
              <a:rPr lang="da-DK" noProof="0" smtClean="0"/>
              <a:t>12</a:t>
            </a:fld>
            <a:endParaRPr lang="da-DK" noProof="0" dirty="0"/>
          </a:p>
        </p:txBody>
      </p:sp>
    </p:spTree>
    <p:extLst>
      <p:ext uri="{BB962C8B-B14F-4D97-AF65-F5344CB8AC3E}">
        <p14:creationId xmlns:p14="http://schemas.microsoft.com/office/powerpoint/2010/main" val="346233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D8E8"/>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DC012D-8EE2-4825-8EE0-13A453B40EE4}"/>
              </a:ext>
            </a:extLst>
          </p:cNvPr>
          <p:cNvSpPr>
            <a:spLocks noGrp="1"/>
          </p:cNvSpPr>
          <p:nvPr>
            <p:ph type="title"/>
          </p:nvPr>
        </p:nvSpPr>
        <p:spPr/>
        <p:txBody>
          <a:bodyPr/>
          <a:lstStyle/>
          <a:p>
            <a:r>
              <a:rPr lang="da-DK" dirty="0"/>
              <a:t>Identifikation? </a:t>
            </a:r>
          </a:p>
        </p:txBody>
      </p:sp>
      <p:graphicFrame>
        <p:nvGraphicFramePr>
          <p:cNvPr id="6" name="Pladsholder for bord 5" descr="Tabel">
            <a:extLst>
              <a:ext uri="{FF2B5EF4-FFF2-40B4-BE49-F238E27FC236}">
                <a16:creationId xmlns:a16="http://schemas.microsoft.com/office/drawing/2014/main" id="{FD4F93C5-1A83-B25C-94C2-2F51B6FB6964}"/>
              </a:ext>
            </a:extLst>
          </p:cNvPr>
          <p:cNvGraphicFramePr>
            <a:graphicFrameLocks noGrp="1"/>
          </p:cNvGraphicFramePr>
          <p:nvPr>
            <p:ph type="tbl" sz="quarter" idx="13"/>
            <p:extLst>
              <p:ext uri="{D42A27DB-BD31-4B8C-83A1-F6EECF244321}">
                <p14:modId xmlns:p14="http://schemas.microsoft.com/office/powerpoint/2010/main" val="3715404527"/>
              </p:ext>
            </p:extLst>
          </p:nvPr>
        </p:nvGraphicFramePr>
        <p:xfrm>
          <a:off x="739775" y="2530475"/>
          <a:ext cx="10444580" cy="1463040"/>
        </p:xfrm>
        <a:graphic>
          <a:graphicData uri="http://schemas.openxmlformats.org/drawingml/2006/table">
            <a:tbl>
              <a:tblPr firstRow="1" bandRow="1">
                <a:tableStyleId>{21E4AEA4-8DFA-4A89-87EB-49C32662AFE0}</a:tableStyleId>
              </a:tblPr>
              <a:tblGrid>
                <a:gridCol w="1779835">
                  <a:extLst>
                    <a:ext uri="{9D8B030D-6E8A-4147-A177-3AD203B41FA5}">
                      <a16:colId xmlns:a16="http://schemas.microsoft.com/office/drawing/2014/main" val="3822510306"/>
                    </a:ext>
                  </a:extLst>
                </a:gridCol>
                <a:gridCol w="8664745">
                  <a:extLst>
                    <a:ext uri="{9D8B030D-6E8A-4147-A177-3AD203B41FA5}">
                      <a16:colId xmlns:a16="http://schemas.microsoft.com/office/drawing/2014/main" val="3755923571"/>
                    </a:ext>
                  </a:extLst>
                </a:gridCol>
              </a:tblGrid>
              <a:tr h="370840">
                <a:tc>
                  <a:txBody>
                    <a:bodyPr/>
                    <a:lstStyle/>
                    <a:p>
                      <a:r>
                        <a:rPr lang="da-DK" sz="1800" b="1" dirty="0">
                          <a:solidFill>
                            <a:schemeClr val="tx1"/>
                          </a:solidFill>
                          <a:latin typeface="KBH" panose="00000500000000000000" pitchFamily="2" charset="0"/>
                        </a:rPr>
                        <a:t>Identifikation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800" b="0" dirty="0">
                          <a:solidFill>
                            <a:schemeClr val="tx1"/>
                          </a:solidFill>
                          <a:latin typeface="KBH Tekst" panose="00000500000000000000" pitchFamily="2" charset="0"/>
                        </a:rPr>
                        <a:t>Vurdering og kortlægning af risiko for krænkende adfærd fra borgere og eksterne samarbejdspartnere </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Undersøgelse af episoder med og tilløb til krænkende adfærd med henblik på at finde relevante løsninger i relation til risikoen og vurdere, om de valgte løsninger er effektive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1516951809"/>
                  </a:ext>
                </a:extLst>
              </a:tr>
            </a:tbl>
          </a:graphicData>
        </a:graphic>
      </p:graphicFrame>
      <p:sp>
        <p:nvSpPr>
          <p:cNvPr id="12" name="Pladsholder til indhold 11">
            <a:extLst>
              <a:ext uri="{FF2B5EF4-FFF2-40B4-BE49-F238E27FC236}">
                <a16:creationId xmlns:a16="http://schemas.microsoft.com/office/drawing/2014/main" id="{13392D94-62D6-4E6C-A413-BF4C8F017759}"/>
              </a:ext>
            </a:extLst>
          </p:cNvPr>
          <p:cNvSpPr>
            <a:spLocks noGrp="1"/>
          </p:cNvSpPr>
          <p:nvPr>
            <p:ph sz="quarter" idx="14"/>
          </p:nvPr>
        </p:nvSpPr>
        <p:spPr>
          <a:xfrm>
            <a:off x="719998" y="4504505"/>
            <a:ext cx="10937875" cy="1463039"/>
          </a:xfrm>
          <a:solidFill>
            <a:srgbClr val="BED8E8"/>
          </a:solidFill>
        </p:spPr>
        <p:txBody>
          <a:bodyPr/>
          <a:lstStyle/>
          <a:p>
            <a:pPr marL="180000" indent="-180000">
              <a:buFont typeface="Arial" panose="020B0604020202020204" pitchFamily="34" charset="0"/>
              <a:buChar char="•"/>
            </a:pPr>
            <a:r>
              <a:rPr lang="da-DK" sz="2000" i="0" dirty="0">
                <a:solidFill>
                  <a:srgbClr val="000C2E"/>
                </a:solidFill>
                <a:latin typeface="+mn-lt"/>
              </a:rPr>
              <a:t>Hvordan vurderer og kortlægger vi risikoen for krænkende adfærd fra borgere og eksterne samarbejdspartnere hos os?</a:t>
            </a:r>
          </a:p>
          <a:p>
            <a:pPr marL="180000" indent="-180000">
              <a:buFont typeface="Arial" panose="020B0604020202020204" pitchFamily="34" charset="0"/>
              <a:buChar char="•"/>
            </a:pPr>
            <a:endParaRPr lang="da-DK" sz="2000" i="0" dirty="0">
              <a:solidFill>
                <a:srgbClr val="000C2E"/>
              </a:solidFill>
              <a:latin typeface="+mn-lt"/>
            </a:endParaRPr>
          </a:p>
          <a:p>
            <a:pPr marL="180000" indent="-180000">
              <a:buFont typeface="Arial" panose="020B0604020202020204" pitchFamily="34" charset="0"/>
              <a:buChar char="•"/>
            </a:pPr>
            <a:r>
              <a:rPr lang="da-DK" sz="2000" i="0" dirty="0">
                <a:solidFill>
                  <a:srgbClr val="000C2E"/>
                </a:solidFill>
                <a:latin typeface="+mn-lt"/>
              </a:rPr>
              <a:t>Hvordan undersøger vi episoder med og tilløb til krænkende adfærd?</a:t>
            </a:r>
          </a:p>
        </p:txBody>
      </p:sp>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13</a:t>
            </a:fld>
            <a:endParaRPr lang="da-DK" dirty="0"/>
          </a:p>
        </p:txBody>
      </p:sp>
    </p:spTree>
    <p:extLst>
      <p:ext uri="{BB962C8B-B14F-4D97-AF65-F5344CB8AC3E}">
        <p14:creationId xmlns:p14="http://schemas.microsoft.com/office/powerpoint/2010/main" val="275892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D8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p:txBody>
          <a:bodyPr/>
          <a:lstStyle/>
          <a:p>
            <a:r>
              <a:rPr lang="da-DK" dirty="0"/>
              <a:t>Forebyggelse? </a:t>
            </a:r>
          </a:p>
        </p:txBody>
      </p:sp>
      <p:graphicFrame>
        <p:nvGraphicFramePr>
          <p:cNvPr id="6" name="Pladsholder for bord 5" descr="Tabel">
            <a:extLst>
              <a:ext uri="{FF2B5EF4-FFF2-40B4-BE49-F238E27FC236}">
                <a16:creationId xmlns:a16="http://schemas.microsoft.com/office/drawing/2014/main" id="{FD4F93C5-1A83-B25C-94C2-2F51B6FB6964}"/>
              </a:ext>
            </a:extLst>
          </p:cNvPr>
          <p:cNvGraphicFramePr>
            <a:graphicFrameLocks noGrp="1"/>
          </p:cNvGraphicFramePr>
          <p:nvPr>
            <p:ph type="tbl" sz="quarter" idx="13"/>
            <p:extLst>
              <p:ext uri="{D42A27DB-BD31-4B8C-83A1-F6EECF244321}">
                <p14:modId xmlns:p14="http://schemas.microsoft.com/office/powerpoint/2010/main" val="2422866232"/>
              </p:ext>
            </p:extLst>
          </p:nvPr>
        </p:nvGraphicFramePr>
        <p:xfrm>
          <a:off x="739774" y="2359025"/>
          <a:ext cx="10752001" cy="1463040"/>
        </p:xfrm>
        <a:graphic>
          <a:graphicData uri="http://schemas.openxmlformats.org/drawingml/2006/table">
            <a:tbl>
              <a:tblPr firstRow="1" bandRow="1">
                <a:tableStyleId>{21E4AEA4-8DFA-4A89-87EB-49C32662AFE0}</a:tableStyleId>
              </a:tblPr>
              <a:tblGrid>
                <a:gridCol w="1812926">
                  <a:extLst>
                    <a:ext uri="{9D8B030D-6E8A-4147-A177-3AD203B41FA5}">
                      <a16:colId xmlns:a16="http://schemas.microsoft.com/office/drawing/2014/main" val="3822510306"/>
                    </a:ext>
                  </a:extLst>
                </a:gridCol>
                <a:gridCol w="8939075">
                  <a:extLst>
                    <a:ext uri="{9D8B030D-6E8A-4147-A177-3AD203B41FA5}">
                      <a16:colId xmlns:a16="http://schemas.microsoft.com/office/drawing/2014/main" val="3755923571"/>
                    </a:ext>
                  </a:extLst>
                </a:gridCol>
              </a:tblGrid>
              <a:tr h="370840">
                <a:tc>
                  <a:txBody>
                    <a:bodyPr/>
                    <a:lstStyle/>
                    <a:p>
                      <a:r>
                        <a:rPr lang="da-DK" sz="1800" b="1" kern="1200" dirty="0">
                          <a:solidFill>
                            <a:schemeClr val="tx1"/>
                          </a:solidFill>
                          <a:latin typeface="KBH" panose="00000500000000000000" pitchFamily="2" charset="0"/>
                          <a:ea typeface="+mn-ea"/>
                          <a:cs typeface="+mn-cs"/>
                        </a:rPr>
                        <a:t>Forebyggelse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800" b="0" dirty="0">
                          <a:solidFill>
                            <a:schemeClr val="tx1"/>
                          </a:solidFill>
                          <a:latin typeface="KBH Tekst" panose="00000500000000000000" pitchFamily="2" charset="0"/>
                        </a:rPr>
                        <a:t>Klare og entydige standarder og procedurer</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Information og uddannelse af ledere og medarbejdere</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Fysisk indretning af arbejdspladsen</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Sikkerheds- og sundhedsmæssigt forsvarlig udførelse af arbejdet</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Øvrige sikkerhedsforanstaltninger, som beror på en konkret risikovurdering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1516951809"/>
                  </a:ext>
                </a:extLst>
              </a:tr>
            </a:tbl>
          </a:graphicData>
        </a:graphic>
      </p:graphicFrame>
      <p:sp>
        <p:nvSpPr>
          <p:cNvPr id="12" name="Pladsholder til indhold 11">
            <a:extLst>
              <a:ext uri="{FF2B5EF4-FFF2-40B4-BE49-F238E27FC236}">
                <a16:creationId xmlns:a16="http://schemas.microsoft.com/office/drawing/2014/main" id="{13392D94-62D6-4E6C-A413-BF4C8F017759}"/>
              </a:ext>
            </a:extLst>
          </p:cNvPr>
          <p:cNvSpPr>
            <a:spLocks noGrp="1"/>
          </p:cNvSpPr>
          <p:nvPr>
            <p:ph sz="quarter" idx="14"/>
          </p:nvPr>
        </p:nvSpPr>
        <p:spPr>
          <a:xfrm>
            <a:off x="719998" y="4428305"/>
            <a:ext cx="10937875" cy="1463039"/>
          </a:xfrm>
          <a:solidFill>
            <a:srgbClr val="BED8E8"/>
          </a:solidFill>
        </p:spPr>
        <p:txBody>
          <a:bodyPr/>
          <a:lstStyle/>
          <a:p>
            <a:pPr marL="180000" indent="-180000">
              <a:buFont typeface="Arial" panose="020B0604020202020204" pitchFamily="34" charset="0"/>
              <a:buChar char="•"/>
            </a:pPr>
            <a:r>
              <a:rPr lang="da-DK" sz="2000" dirty="0">
                <a:solidFill>
                  <a:srgbClr val="000C2E"/>
                </a:solidFill>
                <a:latin typeface="+mn-lt"/>
              </a:rPr>
              <a:t>Hvad gør vi for at forebygge krænkende adfærd (vold, trusler, chikane, seksuel chikane, diskriminerende adfærd, digital chikane og andre former) hos os?</a:t>
            </a:r>
          </a:p>
          <a:p>
            <a:pPr marL="180000" indent="-180000">
              <a:buFont typeface="Arial" panose="020B0604020202020204" pitchFamily="34" charset="0"/>
              <a:buChar char="•"/>
            </a:pPr>
            <a:endParaRPr lang="da-DK" sz="2000" dirty="0">
              <a:solidFill>
                <a:srgbClr val="000C2E"/>
              </a:solidFill>
              <a:latin typeface="+mn-lt"/>
            </a:endParaRPr>
          </a:p>
          <a:p>
            <a:pPr marL="180000" indent="-180000">
              <a:buFont typeface="Arial" panose="020B0604020202020204" pitchFamily="34" charset="0"/>
              <a:buChar char="•"/>
            </a:pPr>
            <a:r>
              <a:rPr lang="da-DK" sz="2000" dirty="0">
                <a:solidFill>
                  <a:srgbClr val="000C2E"/>
                </a:solidFill>
                <a:latin typeface="+mn-lt"/>
              </a:rPr>
              <a:t>Beror vores forebyggelse og sikkerhed på en konkret risikovurdering?</a:t>
            </a:r>
          </a:p>
        </p:txBody>
      </p:sp>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14</a:t>
            </a:fld>
            <a:endParaRPr lang="da-DK" dirty="0"/>
          </a:p>
        </p:txBody>
      </p:sp>
    </p:spTree>
    <p:extLst>
      <p:ext uri="{BB962C8B-B14F-4D97-AF65-F5344CB8AC3E}">
        <p14:creationId xmlns:p14="http://schemas.microsoft.com/office/powerpoint/2010/main" val="41650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ED8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a:xfrm>
            <a:off x="719998" y="818068"/>
            <a:ext cx="10752002" cy="801182"/>
          </a:xfrm>
        </p:spPr>
        <p:txBody>
          <a:bodyPr/>
          <a:lstStyle/>
          <a:p>
            <a:r>
              <a:rPr lang="da-DK" dirty="0"/>
              <a:t>Håndtering? (= Beredskabsplan)</a:t>
            </a:r>
          </a:p>
        </p:txBody>
      </p:sp>
      <p:graphicFrame>
        <p:nvGraphicFramePr>
          <p:cNvPr id="6" name="Pladsholder for bord 5" descr="Tabel">
            <a:extLst>
              <a:ext uri="{FF2B5EF4-FFF2-40B4-BE49-F238E27FC236}">
                <a16:creationId xmlns:a16="http://schemas.microsoft.com/office/drawing/2014/main" id="{FD4F93C5-1A83-B25C-94C2-2F51B6FB6964}"/>
              </a:ext>
            </a:extLst>
          </p:cNvPr>
          <p:cNvGraphicFramePr>
            <a:graphicFrameLocks noGrp="1"/>
          </p:cNvGraphicFramePr>
          <p:nvPr>
            <p:ph type="tbl" sz="quarter" idx="13"/>
            <p:extLst>
              <p:ext uri="{D42A27DB-BD31-4B8C-83A1-F6EECF244321}">
                <p14:modId xmlns:p14="http://schemas.microsoft.com/office/powerpoint/2010/main" val="580726863"/>
              </p:ext>
            </p:extLst>
          </p:nvPr>
        </p:nvGraphicFramePr>
        <p:xfrm>
          <a:off x="739774" y="2359025"/>
          <a:ext cx="10156826" cy="1737360"/>
        </p:xfrm>
        <a:graphic>
          <a:graphicData uri="http://schemas.openxmlformats.org/drawingml/2006/table">
            <a:tbl>
              <a:tblPr firstRow="1" bandRow="1">
                <a:tableStyleId>{21E4AEA4-8DFA-4A89-87EB-49C32662AFE0}</a:tableStyleId>
              </a:tblPr>
              <a:tblGrid>
                <a:gridCol w="1743003">
                  <a:extLst>
                    <a:ext uri="{9D8B030D-6E8A-4147-A177-3AD203B41FA5}">
                      <a16:colId xmlns:a16="http://schemas.microsoft.com/office/drawing/2014/main" val="3822510306"/>
                    </a:ext>
                  </a:extLst>
                </a:gridCol>
                <a:gridCol w="8413823">
                  <a:extLst>
                    <a:ext uri="{9D8B030D-6E8A-4147-A177-3AD203B41FA5}">
                      <a16:colId xmlns:a16="http://schemas.microsoft.com/office/drawing/2014/main" val="3755923571"/>
                    </a:ext>
                  </a:extLst>
                </a:gridCol>
              </a:tblGrid>
              <a:tr h="370840">
                <a:tc>
                  <a:txBody>
                    <a:bodyPr/>
                    <a:lstStyle/>
                    <a:p>
                      <a:r>
                        <a:rPr lang="da-DK" sz="1800" b="1" kern="1200" dirty="0">
                          <a:solidFill>
                            <a:schemeClr val="tx1"/>
                          </a:solidFill>
                          <a:latin typeface="KBH" panose="00000500000000000000" pitchFamily="2" charset="0"/>
                          <a:ea typeface="+mn-ea"/>
                          <a:cs typeface="+mn-cs"/>
                        </a:rPr>
                        <a:t>Håndtering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8"/>
                    </a:solidFill>
                  </a:tcPr>
                </a:tc>
                <a:tc>
                  <a:txBody>
                    <a:bodyPr/>
                    <a:lstStyle/>
                    <a:p>
                      <a:pPr marL="285750" indent="-285750">
                        <a:buFont typeface="Arial" panose="020B0604020202020204" pitchFamily="34" charset="0"/>
                        <a:buChar char="•"/>
                      </a:pPr>
                      <a:r>
                        <a:rPr lang="da-DK" sz="1800" b="0" dirty="0">
                          <a:solidFill>
                            <a:schemeClr val="tx1"/>
                          </a:solidFill>
                          <a:latin typeface="KBH Tekst" panose="00000500000000000000" pitchFamily="2" charset="0"/>
                        </a:rPr>
                        <a:t>Tydelige og klare aftaler</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Støtte og opbakning fra ledelsen</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Psykisk førstehjælp på arbejdspladsen og adgang til professionel hjælp</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Analyse af hændelser og vurdering af indsats</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Minimumsprocedurer for politianmeldelse</a:t>
                      </a:r>
                    </a:p>
                    <a:p>
                      <a:pPr marL="285750" indent="-285750">
                        <a:buFont typeface="Arial" panose="020B0604020202020204" pitchFamily="34" charset="0"/>
                        <a:buChar char="•"/>
                      </a:pPr>
                      <a:r>
                        <a:rPr lang="da-DK" sz="1800" b="0" dirty="0">
                          <a:solidFill>
                            <a:schemeClr val="tx1"/>
                          </a:solidFill>
                          <a:latin typeface="KBH Tekst" panose="00000500000000000000" pitchFamily="2" charset="0"/>
                        </a:rPr>
                        <a:t>Praksis for registrering i arbejdsskadesystemet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F3F7"/>
                    </a:solidFill>
                  </a:tcPr>
                </a:tc>
                <a:extLst>
                  <a:ext uri="{0D108BD9-81ED-4DB2-BD59-A6C34878D82A}">
                    <a16:rowId xmlns:a16="http://schemas.microsoft.com/office/drawing/2014/main" val="1516951809"/>
                  </a:ext>
                </a:extLst>
              </a:tr>
            </a:tbl>
          </a:graphicData>
        </a:graphic>
      </p:graphicFrame>
      <p:sp>
        <p:nvSpPr>
          <p:cNvPr id="12" name="Pladsholder til indhold 11">
            <a:extLst>
              <a:ext uri="{FF2B5EF4-FFF2-40B4-BE49-F238E27FC236}">
                <a16:creationId xmlns:a16="http://schemas.microsoft.com/office/drawing/2014/main" id="{13392D94-62D6-4E6C-A413-BF4C8F017759}"/>
              </a:ext>
            </a:extLst>
          </p:cNvPr>
          <p:cNvSpPr>
            <a:spLocks noGrp="1"/>
          </p:cNvSpPr>
          <p:nvPr>
            <p:ph sz="quarter" idx="14"/>
          </p:nvPr>
        </p:nvSpPr>
        <p:spPr>
          <a:xfrm>
            <a:off x="586648" y="4390205"/>
            <a:ext cx="10937875" cy="1463039"/>
          </a:xfrm>
          <a:solidFill>
            <a:srgbClr val="BED8E8"/>
          </a:solidFill>
        </p:spPr>
        <p:txBody>
          <a:bodyPr/>
          <a:lstStyle/>
          <a:p>
            <a:pPr marL="180000" indent="-180000">
              <a:buFont typeface="Arial" panose="020B0604020202020204" pitchFamily="34" charset="0"/>
              <a:buChar char="•"/>
            </a:pPr>
            <a:r>
              <a:rPr lang="da-DK" sz="2000" i="0" dirty="0">
                <a:solidFill>
                  <a:srgbClr val="000C2E"/>
                </a:solidFill>
                <a:latin typeface="+mn-lt"/>
              </a:rPr>
              <a:t>Hvad skal den ansatte gøre, når denne oplever at blive udsat for krænkende adfærd?</a:t>
            </a:r>
          </a:p>
          <a:p>
            <a:pPr marL="180000" indent="-180000">
              <a:buFont typeface="Arial" panose="020B0604020202020204" pitchFamily="34" charset="0"/>
              <a:buChar char="•"/>
            </a:pPr>
            <a:r>
              <a:rPr lang="da-DK" sz="2000" i="0" dirty="0">
                <a:solidFill>
                  <a:srgbClr val="000C2E"/>
                </a:solidFill>
                <a:latin typeface="+mn-lt"/>
              </a:rPr>
              <a:t>Hvad skal kollegaen, der er vidne til hændelsen, eller kommer til undsætning, gøre? </a:t>
            </a:r>
          </a:p>
          <a:p>
            <a:pPr marL="180000" indent="-180000">
              <a:buFont typeface="Arial" panose="020B0604020202020204" pitchFamily="34" charset="0"/>
              <a:buChar char="•"/>
            </a:pPr>
            <a:r>
              <a:rPr lang="da-DK" sz="2000" i="0" dirty="0">
                <a:solidFill>
                  <a:srgbClr val="000C2E"/>
                </a:solidFill>
                <a:latin typeface="+mn-lt"/>
              </a:rPr>
              <a:t>Hvad skal man som leder gøre, når man får kendskab til, at en medarbejder bliver/er blevet udsat for krænkende adfærd? </a:t>
            </a:r>
          </a:p>
          <a:p>
            <a:pPr marL="180000" indent="-180000">
              <a:buFont typeface="Arial" panose="020B0604020202020204" pitchFamily="34" charset="0"/>
              <a:buChar char="•"/>
            </a:pPr>
            <a:r>
              <a:rPr lang="da-DK" sz="2000" i="0" dirty="0">
                <a:solidFill>
                  <a:srgbClr val="000C2E"/>
                </a:solidFill>
                <a:latin typeface="+mn-lt"/>
              </a:rPr>
              <a:t>Hvad skal andre fx AMR, TR og AMG/TRIO gøre?</a:t>
            </a:r>
          </a:p>
        </p:txBody>
      </p:sp>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15</a:t>
            </a:fld>
            <a:endParaRPr lang="da-DK" dirty="0"/>
          </a:p>
        </p:txBody>
      </p:sp>
    </p:spTree>
    <p:extLst>
      <p:ext uri="{BB962C8B-B14F-4D97-AF65-F5344CB8AC3E}">
        <p14:creationId xmlns:p14="http://schemas.microsoft.com/office/powerpoint/2010/main" val="142069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ED8E8"/>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A1DC012D-8EE2-4825-8EE0-13A453B40EE4}"/>
              </a:ext>
            </a:extLst>
          </p:cNvPr>
          <p:cNvSpPr>
            <a:spLocks noGrp="1"/>
          </p:cNvSpPr>
          <p:nvPr>
            <p:ph type="title"/>
          </p:nvPr>
        </p:nvSpPr>
        <p:spPr>
          <a:xfrm>
            <a:off x="522539" y="995253"/>
            <a:ext cx="10752002" cy="893928"/>
          </a:xfrm>
        </p:spPr>
        <p:txBody>
          <a:bodyPr/>
          <a:lstStyle/>
          <a:p>
            <a:r>
              <a:rPr lang="da-DK" dirty="0"/>
              <a:t>Håndtering </a:t>
            </a:r>
            <a:br>
              <a:rPr lang="da-DK" dirty="0"/>
            </a:br>
            <a:r>
              <a:rPr lang="da-DK" dirty="0"/>
              <a:t>– særligt om psykisk førstehjælp   </a:t>
            </a:r>
          </a:p>
        </p:txBody>
      </p:sp>
      <p:sp>
        <p:nvSpPr>
          <p:cNvPr id="12" name="Pladsholder til indhold 11">
            <a:extLst>
              <a:ext uri="{FF2B5EF4-FFF2-40B4-BE49-F238E27FC236}">
                <a16:creationId xmlns:a16="http://schemas.microsoft.com/office/drawing/2014/main" id="{13392D94-62D6-4E6C-A413-BF4C8F017759}"/>
              </a:ext>
            </a:extLst>
          </p:cNvPr>
          <p:cNvSpPr>
            <a:spLocks noGrp="1"/>
          </p:cNvSpPr>
          <p:nvPr>
            <p:ph idx="1"/>
          </p:nvPr>
        </p:nvSpPr>
        <p:spPr>
          <a:xfrm>
            <a:off x="585413" y="2152186"/>
            <a:ext cx="11243419" cy="4559900"/>
          </a:xfrm>
          <a:solidFill>
            <a:srgbClr val="BED8E8"/>
          </a:solidFill>
        </p:spPr>
        <p:txBody>
          <a:bodyPr/>
          <a:lstStyle/>
          <a:p>
            <a:pPr marL="0" indent="0">
              <a:buNone/>
            </a:pPr>
            <a:r>
              <a:rPr lang="da-DK" sz="2000" dirty="0"/>
              <a:t>Iflg. Københavns Kommunes politik skal den enkelte arbejdsplads etablere et beredskab, der kan yde psykisk førstehjælp til skadelidte ansatte og eventuelle vidner lige umiddelbart efter en hændelse i arbejdstiden. </a:t>
            </a:r>
          </a:p>
          <a:p>
            <a:pPr marL="0" indent="0">
              <a:buNone/>
            </a:pPr>
            <a:r>
              <a:rPr lang="da-DK" sz="2000" dirty="0"/>
              <a:t>Ansatte som udsættes for vold, trusler, chikane mv. og vidner skal have adgang til professionel hjælp til bearbejdningen af oplevelserne. </a:t>
            </a:r>
          </a:p>
          <a:p>
            <a:pPr marL="0" indent="0">
              <a:buNone/>
            </a:pPr>
            <a:endParaRPr lang="da-DK" dirty="0"/>
          </a:p>
          <a:p>
            <a:pPr marL="0" indent="0">
              <a:buNone/>
            </a:pPr>
            <a:r>
              <a:rPr lang="da-DK" sz="2000" dirty="0"/>
              <a:t>Resten af personalegruppen skal efterfølgende også have mulighed for en fælles </a:t>
            </a:r>
            <a:br>
              <a:rPr lang="da-DK" dirty="0"/>
            </a:br>
            <a:r>
              <a:rPr lang="da-DK" sz="2000" dirty="0"/>
              <a:t>bearbejdning af episoden fx via en debriefing. </a:t>
            </a:r>
          </a:p>
          <a:p>
            <a:pPr marL="0" indent="0">
              <a:buNone/>
            </a:pPr>
            <a:endParaRPr lang="da-DK" sz="2000" dirty="0"/>
          </a:p>
          <a:p>
            <a:r>
              <a:rPr lang="da-DK" sz="2000" dirty="0"/>
              <a:t>Hvem er klædt på til at yde kollegial psykisk førstehjælp hos os? </a:t>
            </a:r>
          </a:p>
          <a:p>
            <a:r>
              <a:rPr lang="da-DK" sz="2000" dirty="0"/>
              <a:t>Hvordan og hvem sørger for at orientere det øvrige personale og vurdere behov for debriefing?</a:t>
            </a:r>
          </a:p>
        </p:txBody>
      </p:sp>
      <p:sp>
        <p:nvSpPr>
          <p:cNvPr id="4" name="Pladsholder til slidenummer 3">
            <a:extLst>
              <a:ext uri="{FF2B5EF4-FFF2-40B4-BE49-F238E27FC236}">
                <a16:creationId xmlns:a16="http://schemas.microsoft.com/office/drawing/2014/main" id="{F8A4C14C-7E08-4D96-A85A-1CC48CDAE69B}"/>
              </a:ext>
            </a:extLst>
          </p:cNvPr>
          <p:cNvSpPr>
            <a:spLocks noGrp="1"/>
          </p:cNvSpPr>
          <p:nvPr>
            <p:ph type="sldNum" sz="quarter" idx="12"/>
          </p:nvPr>
        </p:nvSpPr>
        <p:spPr/>
        <p:txBody>
          <a:bodyPr/>
          <a:lstStyle/>
          <a:p>
            <a:fld id="{859873C9-BF5D-4A9A-BB31-45BBB7BABAF7}" type="slidenum">
              <a:rPr lang="da-DK" smtClean="0"/>
              <a:pPr/>
              <a:t>16</a:t>
            </a:fld>
            <a:endParaRPr lang="da-DK" dirty="0"/>
          </a:p>
        </p:txBody>
      </p:sp>
    </p:spTree>
    <p:extLst>
      <p:ext uri="{BB962C8B-B14F-4D97-AF65-F5344CB8AC3E}">
        <p14:creationId xmlns:p14="http://schemas.microsoft.com/office/powerpoint/2010/main" val="30247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E6455-8554-45E9-B178-1B4D0AD0790E}"/>
              </a:ext>
            </a:extLst>
          </p:cNvPr>
          <p:cNvSpPr>
            <a:spLocks noGrp="1"/>
          </p:cNvSpPr>
          <p:nvPr>
            <p:ph type="title"/>
          </p:nvPr>
        </p:nvSpPr>
        <p:spPr>
          <a:xfrm>
            <a:off x="697833" y="938479"/>
            <a:ext cx="6514988" cy="489786"/>
          </a:xfrm>
        </p:spPr>
        <p:txBody>
          <a:bodyPr/>
          <a:lstStyle/>
          <a:p>
            <a:r>
              <a:rPr lang="da-DK" sz="3600" dirty="0"/>
              <a:t>Videre proces  </a:t>
            </a:r>
          </a:p>
        </p:txBody>
      </p:sp>
      <p:pic>
        <p:nvPicPr>
          <p:cNvPr id="4" name="Billede 3" descr="Illustration som viser Fra KK politik til lokale retningslinjer.&#10;- 3. Alle skal med&#10;- 4. Lav lokale retningslinjer&#10;- 5. Del og bru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67" y="490327"/>
            <a:ext cx="11346804" cy="5576042"/>
          </a:xfrm>
          <a:prstGeom prst="rect">
            <a:avLst/>
          </a:prstGeom>
        </p:spPr>
      </p:pic>
      <p:sp>
        <p:nvSpPr>
          <p:cNvPr id="5" name="Pladsholder til slidenummer 4">
            <a:extLst>
              <a:ext uri="{FF2B5EF4-FFF2-40B4-BE49-F238E27FC236}">
                <a16:creationId xmlns:a16="http://schemas.microsoft.com/office/drawing/2014/main" id="{C50FDCF5-4982-4036-A442-57DD67FF61DC}"/>
              </a:ext>
            </a:extLst>
          </p:cNvPr>
          <p:cNvSpPr>
            <a:spLocks noGrp="1"/>
          </p:cNvSpPr>
          <p:nvPr>
            <p:ph type="sldNum" sz="quarter" idx="12"/>
          </p:nvPr>
        </p:nvSpPr>
        <p:spPr/>
        <p:txBody>
          <a:bodyPr/>
          <a:lstStyle/>
          <a:p>
            <a:fld id="{859873C9-BF5D-4A9A-BB31-45BBB7BABAF7}" type="slidenum">
              <a:rPr lang="da-DK" noProof="0" smtClean="0"/>
              <a:t>17</a:t>
            </a:fld>
            <a:endParaRPr lang="da-DK" noProof="0" dirty="0"/>
          </a:p>
        </p:txBody>
      </p:sp>
    </p:spTree>
    <p:extLst>
      <p:ext uri="{BB962C8B-B14F-4D97-AF65-F5344CB8AC3E}">
        <p14:creationId xmlns:p14="http://schemas.microsoft.com/office/powerpoint/2010/main" val="149559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D185A-6BBC-4E71-A8F6-596393BB784C}"/>
              </a:ext>
            </a:extLst>
          </p:cNvPr>
          <p:cNvSpPr>
            <a:spLocks noGrp="1"/>
          </p:cNvSpPr>
          <p:nvPr>
            <p:ph type="title"/>
          </p:nvPr>
        </p:nvSpPr>
        <p:spPr/>
        <p:txBody>
          <a:bodyPr/>
          <a:lstStyle/>
          <a:p>
            <a:r>
              <a:rPr lang="da-DK" dirty="0"/>
              <a:t>Forberedelse til dialogspillet - Isbjerget</a:t>
            </a:r>
          </a:p>
        </p:txBody>
      </p:sp>
      <p:sp>
        <p:nvSpPr>
          <p:cNvPr id="3" name="Pladsholder til indhold 2">
            <a:extLst>
              <a:ext uri="{FF2B5EF4-FFF2-40B4-BE49-F238E27FC236}">
                <a16:creationId xmlns:a16="http://schemas.microsoft.com/office/drawing/2014/main" id="{8E0F69BA-3538-4742-A6C3-CE9EBF7C681C}"/>
              </a:ext>
            </a:extLst>
          </p:cNvPr>
          <p:cNvSpPr>
            <a:spLocks noGrp="1"/>
          </p:cNvSpPr>
          <p:nvPr>
            <p:ph type="body" sz="quarter" idx="13"/>
          </p:nvPr>
        </p:nvSpPr>
        <p:spPr>
          <a:xfrm>
            <a:off x="811791" y="2230237"/>
            <a:ext cx="5364000" cy="3945600"/>
          </a:xfrm>
        </p:spPr>
        <p:txBody>
          <a:bodyPr/>
          <a:lstStyle/>
          <a:p>
            <a:pPr marL="0" indent="0">
              <a:spcBef>
                <a:spcPts val="0"/>
              </a:spcBef>
              <a:buNone/>
            </a:pPr>
            <a:r>
              <a:rPr lang="da-DK" sz="2000" dirty="0">
                <a:solidFill>
                  <a:schemeClr val="tx1"/>
                </a:solidFill>
                <a:ea typeface="Calibri" panose="020F0502020204030204" pitchFamily="34" charset="0"/>
                <a:cs typeface="Times New Roman" panose="02020603050405020304" pitchFamily="18" charset="0"/>
              </a:rPr>
              <a:t>Svarene fra drøftelsen ”Hvor trykker skoen hos os?” kan bruges til at udarbejde eksempler på hændelser med krænkende adfærd fra jeres dagligdag og praksis til brug i spillet. </a:t>
            </a:r>
          </a:p>
          <a:p>
            <a:pPr marL="0" indent="0">
              <a:spcBef>
                <a:spcPts val="0"/>
              </a:spcBef>
              <a:buNone/>
            </a:pPr>
            <a:endParaRPr lang="da-DK" sz="2000" dirty="0">
              <a:solidFill>
                <a:schemeClr val="tx1"/>
              </a:solidFill>
              <a:ea typeface="Calibri" panose="020F0502020204030204" pitchFamily="34" charset="0"/>
              <a:cs typeface="Times New Roman" panose="02020603050405020304" pitchFamily="18" charset="0"/>
            </a:endParaRPr>
          </a:p>
          <a:p>
            <a:pPr marL="0" indent="0">
              <a:spcBef>
                <a:spcPts val="0"/>
              </a:spcBef>
              <a:buNone/>
            </a:pPr>
            <a:r>
              <a:rPr lang="da-DK" sz="2000" dirty="0">
                <a:solidFill>
                  <a:schemeClr val="tx1"/>
                </a:solidFill>
                <a:ea typeface="Calibri" panose="020F0502020204030204" pitchFamily="34" charset="0"/>
                <a:cs typeface="Times New Roman" panose="02020603050405020304" pitchFamily="18" charset="0"/>
              </a:rPr>
              <a:t>I kan skrive dem ind på de ikke fortrykte spillekortene på forhånd </a:t>
            </a:r>
            <a:r>
              <a:rPr lang="da-DK" sz="2000" dirty="0">
                <a:solidFill>
                  <a:schemeClr val="tx1"/>
                </a:solidFill>
                <a:ea typeface="Arial Narrow" panose="020B0606020202030204" pitchFamily="34" charset="0"/>
                <a:cs typeface="Arial Narrow" panose="020B0606020202030204" pitchFamily="34" charset="0"/>
              </a:rPr>
              <a:t>(se arket med spillekortene for inspiration). </a:t>
            </a:r>
          </a:p>
          <a:p>
            <a:pPr marL="0" indent="0">
              <a:spcBef>
                <a:spcPts val="0"/>
              </a:spcBef>
              <a:buNone/>
            </a:pPr>
            <a:endParaRPr lang="da-DK" sz="2000" dirty="0">
              <a:solidFill>
                <a:schemeClr val="tx1"/>
              </a:solidFill>
              <a:ea typeface="Arial Narrow" panose="020B0606020202030204" pitchFamily="34" charset="0"/>
              <a:cs typeface="Arial Narrow" panose="020B0606020202030204" pitchFamily="34" charset="0"/>
            </a:endParaRPr>
          </a:p>
          <a:p>
            <a:pPr marL="0" indent="0">
              <a:spcBef>
                <a:spcPts val="0"/>
              </a:spcBef>
              <a:buNone/>
            </a:pPr>
            <a:r>
              <a:rPr lang="da-DK" sz="2000" dirty="0">
                <a:solidFill>
                  <a:schemeClr val="tx1"/>
                </a:solidFill>
                <a:ea typeface="Arial Narrow" panose="020B0606020202030204" pitchFamily="34" charset="0"/>
                <a:cs typeface="Arial Narrow" panose="020B0606020202030204" pitchFamily="34" charset="0"/>
              </a:rPr>
              <a:t>I kan også udvælge de spillekort med hændelser, der er mest </a:t>
            </a:r>
            <a:r>
              <a:rPr lang="da-DK" sz="2000" dirty="0">
                <a:solidFill>
                  <a:schemeClr val="tx1"/>
                </a:solidFill>
                <a:ea typeface="Arial Narrow" panose="020B0606020202030204" pitchFamily="34" charset="0"/>
                <a:cs typeface="Times New Roman" panose="02020603050405020304" pitchFamily="18" charset="0"/>
              </a:rPr>
              <a:t>relevante for jeres arbejdsplads og dagligdag. </a:t>
            </a:r>
            <a:endParaRPr lang="da-DK" sz="1800" dirty="0">
              <a:solidFill>
                <a:schemeClr val="tx1"/>
              </a:solidFill>
            </a:endParaRPr>
          </a:p>
        </p:txBody>
      </p:sp>
      <p:pic>
        <p:nvPicPr>
          <p:cNvPr id="2050" name="Billede 2" descr="Illustration som viser Isbjerget.&#10;- Borger isbjerget&#10;- Arbejdsmiljø isbjerget.">
            <a:extLst>
              <a:ext uri="{FF2B5EF4-FFF2-40B4-BE49-F238E27FC236}">
                <a16:creationId xmlns:a16="http://schemas.microsoft.com/office/drawing/2014/main" id="{C1D90A23-D74A-49E5-853B-35F54AD7B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915" y="2302068"/>
            <a:ext cx="4876800" cy="4030638"/>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slidenummer 4">
            <a:extLst>
              <a:ext uri="{FF2B5EF4-FFF2-40B4-BE49-F238E27FC236}">
                <a16:creationId xmlns:a16="http://schemas.microsoft.com/office/drawing/2014/main" id="{236077DB-6BBC-4710-871E-604C43321A99}"/>
              </a:ext>
            </a:extLst>
          </p:cNvPr>
          <p:cNvSpPr>
            <a:spLocks noGrp="1"/>
          </p:cNvSpPr>
          <p:nvPr>
            <p:ph type="sldNum" sz="quarter" idx="12"/>
          </p:nvPr>
        </p:nvSpPr>
        <p:spPr/>
        <p:txBody>
          <a:bodyPr/>
          <a:lstStyle/>
          <a:p>
            <a:fld id="{859873C9-BF5D-4A9A-BB31-45BBB7BABAF7}" type="slidenum">
              <a:rPr lang="da-DK" noProof="0" smtClean="0"/>
              <a:t>18</a:t>
            </a:fld>
            <a:endParaRPr lang="da-DK" noProof="0" dirty="0"/>
          </a:p>
        </p:txBody>
      </p:sp>
    </p:spTree>
    <p:extLst>
      <p:ext uri="{BB962C8B-B14F-4D97-AF65-F5344CB8AC3E}">
        <p14:creationId xmlns:p14="http://schemas.microsoft.com/office/powerpoint/2010/main" val="113981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CC5BA-5D00-4B85-87AC-508CE99D83A5}"/>
              </a:ext>
            </a:extLst>
          </p:cNvPr>
          <p:cNvSpPr>
            <a:spLocks noGrp="1"/>
          </p:cNvSpPr>
          <p:nvPr>
            <p:ph type="title"/>
          </p:nvPr>
        </p:nvSpPr>
        <p:spPr>
          <a:xfrm>
            <a:off x="719998" y="549498"/>
            <a:ext cx="10752002" cy="893928"/>
          </a:xfrm>
        </p:spPr>
        <p:txBody>
          <a:bodyPr/>
          <a:lstStyle/>
          <a:p>
            <a:r>
              <a:rPr lang="da-DK" dirty="0"/>
              <a:t>Tovholders forberedelse af møde  i MED – ”MED skal med”</a:t>
            </a:r>
            <a:endParaRPr lang="da-DK" sz="2800" dirty="0">
              <a:highlight>
                <a:srgbClr val="FFFF00"/>
              </a:highlight>
            </a:endParaRPr>
          </a:p>
        </p:txBody>
      </p:sp>
      <p:sp>
        <p:nvSpPr>
          <p:cNvPr id="3" name="Pladsholder til tekst 2">
            <a:extLst>
              <a:ext uri="{FF2B5EF4-FFF2-40B4-BE49-F238E27FC236}">
                <a16:creationId xmlns:a16="http://schemas.microsoft.com/office/drawing/2014/main" id="{D61E7333-0EAC-4172-A471-ACDF432CA9B2}"/>
              </a:ext>
            </a:extLst>
          </p:cNvPr>
          <p:cNvSpPr>
            <a:spLocks noGrp="1"/>
          </p:cNvSpPr>
          <p:nvPr>
            <p:ph idx="1"/>
          </p:nvPr>
        </p:nvSpPr>
        <p:spPr>
          <a:xfrm>
            <a:off x="719998" y="2017870"/>
            <a:ext cx="10752002" cy="3945862"/>
          </a:xfrm>
          <a:noFill/>
        </p:spPr>
        <p:txBody>
          <a:bodyPr/>
          <a:lstStyle/>
          <a:p>
            <a:pPr marL="0" indent="0">
              <a:buNone/>
            </a:pPr>
            <a:r>
              <a:rPr lang="da-DK" sz="1800" dirty="0"/>
              <a:t> Afsæt 2 timer til mødet.  </a:t>
            </a:r>
          </a:p>
          <a:p>
            <a:pPr marL="0" indent="0">
              <a:buNone/>
            </a:pPr>
            <a:endParaRPr lang="da-DK" sz="1800" dirty="0"/>
          </a:p>
          <a:p>
            <a:pPr marL="0" indent="0">
              <a:buNone/>
            </a:pPr>
            <a:r>
              <a:rPr lang="da-DK" sz="1800" b="1" dirty="0"/>
              <a:t>Forberedelse af mødet</a:t>
            </a:r>
          </a:p>
          <a:p>
            <a:r>
              <a:rPr lang="da-DK" sz="1800" dirty="0"/>
              <a:t>Du kan med fordel sende dagsorden ud ca. 1 uge før mødet, så deltagerne kan forberede sig på mødets indhold.   </a:t>
            </a:r>
          </a:p>
          <a:p>
            <a:r>
              <a:rPr lang="da-DK" sz="1800" dirty="0"/>
              <a:t>Indsaml data om forekomst af krænkende adfærd på arbejdspladsen fra trivselsundersøgelsen, APV, registreringsskemaer, arbejdsskadesanmeldelser o. lign.  </a:t>
            </a:r>
          </a:p>
          <a:p>
            <a:r>
              <a:rPr lang="da-DK" sz="1800" dirty="0"/>
              <a:t>Print dias, øvrigt materiale fx data på krænkende adfærd, nuværende retningslinjer og beredskabsplaner samt tidsplanen til alle.</a:t>
            </a:r>
          </a:p>
          <a:p>
            <a:r>
              <a:rPr lang="da-DK" sz="1800" dirty="0"/>
              <a:t>Hvis I ønsker at inddrage hele arbejdspladsen gennem Trin 3, kan du bruge det sidste punkt i dagsorden til at drøfte hvilke lokale arbejdspladsrettede eksempler I med fordel kunne bruge i dialogspillet Isbjerget </a:t>
            </a:r>
          </a:p>
        </p:txBody>
      </p:sp>
      <p:sp>
        <p:nvSpPr>
          <p:cNvPr id="5" name="Pladsholder til slidenumm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2</a:t>
            </a:fld>
            <a:endParaRPr lang="da-DK" noProof="0" dirty="0"/>
          </a:p>
        </p:txBody>
      </p:sp>
    </p:spTree>
    <p:extLst>
      <p:ext uri="{BB962C8B-B14F-4D97-AF65-F5344CB8AC3E}">
        <p14:creationId xmlns:p14="http://schemas.microsoft.com/office/powerpoint/2010/main" val="48045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AF475-0DFF-4000-8A76-D313F5EC14B5}"/>
              </a:ext>
            </a:extLst>
          </p:cNvPr>
          <p:cNvSpPr>
            <a:spLocks noGrp="1"/>
          </p:cNvSpPr>
          <p:nvPr>
            <p:ph type="title"/>
          </p:nvPr>
        </p:nvSpPr>
        <p:spPr/>
        <p:txBody>
          <a:bodyPr/>
          <a:lstStyle/>
          <a:p>
            <a:r>
              <a:rPr lang="da-DK" dirty="0">
                <a:solidFill>
                  <a:schemeClr val="tx1"/>
                </a:solidFill>
              </a:rPr>
              <a:t>Tovholder tidsplan til MED mødet </a:t>
            </a:r>
          </a:p>
        </p:txBody>
      </p:sp>
      <p:graphicFrame>
        <p:nvGraphicFramePr>
          <p:cNvPr id="10" name="Pladsholder for bord 9" descr="Tabel">
            <a:extLst>
              <a:ext uri="{FF2B5EF4-FFF2-40B4-BE49-F238E27FC236}">
                <a16:creationId xmlns:a16="http://schemas.microsoft.com/office/drawing/2014/main" id="{694A6A23-EEC5-1988-74F9-AD732E460CC6}"/>
              </a:ext>
            </a:extLst>
          </p:cNvPr>
          <p:cNvGraphicFramePr>
            <a:graphicFrameLocks noGrp="1"/>
          </p:cNvGraphicFramePr>
          <p:nvPr>
            <p:ph type="tbl" sz="quarter" idx="13"/>
            <p:extLst>
              <p:ext uri="{D42A27DB-BD31-4B8C-83A1-F6EECF244321}">
                <p14:modId xmlns:p14="http://schemas.microsoft.com/office/powerpoint/2010/main" val="3360872708"/>
              </p:ext>
            </p:extLst>
          </p:nvPr>
        </p:nvGraphicFramePr>
        <p:xfrm>
          <a:off x="720725" y="2109788"/>
          <a:ext cx="10750548" cy="3986210"/>
        </p:xfrm>
        <a:graphic>
          <a:graphicData uri="http://schemas.openxmlformats.org/drawingml/2006/table">
            <a:tbl>
              <a:tblPr firstRow="1" bandRow="1">
                <a:tableStyleId>{2D5ABB26-0587-4C30-8999-92F81FD0307C}</a:tableStyleId>
              </a:tblPr>
              <a:tblGrid>
                <a:gridCol w="4537075">
                  <a:extLst>
                    <a:ext uri="{9D8B030D-6E8A-4147-A177-3AD203B41FA5}">
                      <a16:colId xmlns:a16="http://schemas.microsoft.com/office/drawing/2014/main" val="3589409709"/>
                    </a:ext>
                  </a:extLst>
                </a:gridCol>
                <a:gridCol w="3581400">
                  <a:extLst>
                    <a:ext uri="{9D8B030D-6E8A-4147-A177-3AD203B41FA5}">
                      <a16:colId xmlns:a16="http://schemas.microsoft.com/office/drawing/2014/main" val="176215800"/>
                    </a:ext>
                  </a:extLst>
                </a:gridCol>
                <a:gridCol w="2632073">
                  <a:extLst>
                    <a:ext uri="{9D8B030D-6E8A-4147-A177-3AD203B41FA5}">
                      <a16:colId xmlns:a16="http://schemas.microsoft.com/office/drawing/2014/main" val="874265434"/>
                    </a:ext>
                  </a:extLst>
                </a:gridCol>
              </a:tblGrid>
              <a:tr h="534914">
                <a:tc>
                  <a:txBody>
                    <a:bodyPr/>
                    <a:lstStyle/>
                    <a:p>
                      <a:r>
                        <a:rPr lang="da-DK" sz="1800" dirty="0">
                          <a:solidFill>
                            <a:srgbClr val="000C2E"/>
                          </a:solidFill>
                        </a:rPr>
                        <a:t>Velkommen</a:t>
                      </a:r>
                      <a:endParaRPr lang="en-IN" dirty="0">
                        <a:solidFill>
                          <a:srgbClr val="000C2E"/>
                        </a:solidFill>
                      </a:endParaRPr>
                    </a:p>
                  </a:txBody>
                  <a:tcPr/>
                </a:tc>
                <a:tc>
                  <a:txBody>
                    <a:bodyPr/>
                    <a:lstStyle/>
                    <a:p>
                      <a:r>
                        <a:rPr lang="da-DK" sz="1800" dirty="0">
                          <a:solidFill>
                            <a:srgbClr val="000C2E"/>
                          </a:solidFill>
                        </a:rPr>
                        <a:t>Slide 4-5</a:t>
                      </a:r>
                      <a:endParaRPr lang="en-IN" dirty="0">
                        <a:solidFill>
                          <a:srgbClr val="000C2E"/>
                        </a:solidFill>
                      </a:endParaRPr>
                    </a:p>
                  </a:txBody>
                  <a:tcPr/>
                </a:tc>
                <a:tc>
                  <a:txBody>
                    <a:bodyPr/>
                    <a:lstStyle/>
                    <a:p>
                      <a:r>
                        <a:rPr lang="da-DK" sz="1800" dirty="0">
                          <a:solidFill>
                            <a:srgbClr val="000C2E"/>
                          </a:solidFill>
                        </a:rPr>
                        <a:t>5 min</a:t>
                      </a:r>
                      <a:endParaRPr lang="en-IN" dirty="0">
                        <a:solidFill>
                          <a:srgbClr val="000C2E"/>
                        </a:solidFill>
                      </a:endParaRPr>
                    </a:p>
                  </a:txBody>
                  <a:tcPr/>
                </a:tc>
                <a:extLst>
                  <a:ext uri="{0D108BD9-81ED-4DB2-BD59-A6C34878D82A}">
                    <a16:rowId xmlns:a16="http://schemas.microsoft.com/office/drawing/2014/main" val="718167380"/>
                  </a:ext>
                </a:extLst>
              </a:tr>
              <a:tr h="534914">
                <a:tc>
                  <a:txBody>
                    <a:bodyPr/>
                    <a:lstStyle/>
                    <a:p>
                      <a:r>
                        <a:rPr lang="da-DK" sz="1800" dirty="0">
                          <a:solidFill>
                            <a:srgbClr val="000C2E"/>
                          </a:solidFill>
                        </a:rPr>
                        <a:t>Hvor trykker skoen hos os?</a:t>
                      </a:r>
                      <a:endParaRPr lang="en-IN" dirty="0">
                        <a:solidFill>
                          <a:srgbClr val="000C2E"/>
                        </a:solidFill>
                      </a:endParaRPr>
                    </a:p>
                  </a:txBody>
                  <a:tcPr/>
                </a:tc>
                <a:tc>
                  <a:txBody>
                    <a:bodyPr/>
                    <a:lstStyle/>
                    <a:p>
                      <a:r>
                        <a:rPr lang="da-DK" sz="1800" dirty="0">
                          <a:solidFill>
                            <a:srgbClr val="000C2E"/>
                          </a:solidFill>
                        </a:rPr>
                        <a:t>Slide 6-10</a:t>
                      </a:r>
                      <a:endParaRPr lang="en-IN" dirty="0">
                        <a:solidFill>
                          <a:srgbClr val="000C2E"/>
                        </a:solidFill>
                      </a:endParaRPr>
                    </a:p>
                  </a:txBody>
                  <a:tcPr/>
                </a:tc>
                <a:tc>
                  <a:txBody>
                    <a:bodyPr/>
                    <a:lstStyle/>
                    <a:p>
                      <a:r>
                        <a:rPr lang="da-DK" sz="1800" dirty="0">
                          <a:solidFill>
                            <a:srgbClr val="000C2E"/>
                          </a:solidFill>
                        </a:rPr>
                        <a:t>30 min</a:t>
                      </a:r>
                      <a:endParaRPr lang="en-IN" dirty="0">
                        <a:solidFill>
                          <a:srgbClr val="000C2E"/>
                        </a:solidFill>
                      </a:endParaRPr>
                    </a:p>
                  </a:txBody>
                  <a:tcPr/>
                </a:tc>
                <a:extLst>
                  <a:ext uri="{0D108BD9-81ED-4DB2-BD59-A6C34878D82A}">
                    <a16:rowId xmlns:a16="http://schemas.microsoft.com/office/drawing/2014/main" val="575173990"/>
                  </a:ext>
                </a:extLst>
              </a:tr>
              <a:tr h="923277">
                <a:tc>
                  <a:txBody>
                    <a:bodyPr/>
                    <a:lstStyle/>
                    <a:p>
                      <a:pPr>
                        <a:lnSpc>
                          <a:spcPct val="150000"/>
                        </a:lnSpc>
                        <a:spcBef>
                          <a:spcPts val="0"/>
                        </a:spcBef>
                        <a:spcAft>
                          <a:spcPts val="0"/>
                        </a:spcAft>
                      </a:pPr>
                      <a:r>
                        <a:rPr lang="da-DK" sz="1800" dirty="0">
                          <a:solidFill>
                            <a:srgbClr val="000C2E"/>
                          </a:solidFill>
                        </a:rPr>
                        <a:t>Hvad skal de lokale retningslinjer indeholde</a:t>
                      </a:r>
                      <a:endParaRPr lang="en-IN" dirty="0">
                        <a:solidFill>
                          <a:srgbClr val="000C2E"/>
                        </a:solidFill>
                      </a:endParaRPr>
                    </a:p>
                  </a:txBody>
                  <a:tcPr/>
                </a:tc>
                <a:tc>
                  <a:txBody>
                    <a:bodyPr/>
                    <a:lstStyle/>
                    <a:p>
                      <a:r>
                        <a:rPr lang="da-DK" sz="1800" dirty="0">
                          <a:solidFill>
                            <a:srgbClr val="000C2E"/>
                          </a:solidFill>
                        </a:rPr>
                        <a:t>Slide 11</a:t>
                      </a:r>
                      <a:endParaRPr lang="en-IN" dirty="0">
                        <a:solidFill>
                          <a:srgbClr val="000C2E"/>
                        </a:solidFill>
                      </a:endParaRPr>
                    </a:p>
                  </a:txBody>
                  <a:tcPr anchor="b"/>
                </a:tc>
                <a:tc>
                  <a:txBody>
                    <a:bodyPr/>
                    <a:lstStyle/>
                    <a:p>
                      <a:r>
                        <a:rPr lang="da-DK" sz="1800" dirty="0">
                          <a:solidFill>
                            <a:srgbClr val="000C2E"/>
                          </a:solidFill>
                        </a:rPr>
                        <a:t>5 min</a:t>
                      </a:r>
                      <a:endParaRPr lang="en-IN" dirty="0">
                        <a:solidFill>
                          <a:srgbClr val="000C2E"/>
                        </a:solidFill>
                      </a:endParaRPr>
                    </a:p>
                  </a:txBody>
                  <a:tcPr anchor="b"/>
                </a:tc>
                <a:extLst>
                  <a:ext uri="{0D108BD9-81ED-4DB2-BD59-A6C34878D82A}">
                    <a16:rowId xmlns:a16="http://schemas.microsoft.com/office/drawing/2014/main" val="3501094535"/>
                  </a:ext>
                </a:extLst>
              </a:tr>
              <a:tr h="534914">
                <a:tc>
                  <a:txBody>
                    <a:bodyPr/>
                    <a:lstStyle/>
                    <a:p>
                      <a:r>
                        <a:rPr lang="da-DK" sz="1800" dirty="0">
                          <a:solidFill>
                            <a:srgbClr val="000C2E"/>
                          </a:solidFill>
                        </a:rPr>
                        <a:t>Fælles drøftelse</a:t>
                      </a:r>
                      <a:endParaRPr lang="en-IN" dirty="0">
                        <a:solidFill>
                          <a:srgbClr val="000C2E"/>
                        </a:solidFill>
                      </a:endParaRPr>
                    </a:p>
                  </a:txBody>
                  <a:tcPr/>
                </a:tc>
                <a:tc>
                  <a:txBody>
                    <a:bodyPr/>
                    <a:lstStyle/>
                    <a:p>
                      <a:r>
                        <a:rPr lang="da-DK" sz="1800" dirty="0">
                          <a:solidFill>
                            <a:srgbClr val="000C2E"/>
                          </a:solidFill>
                        </a:rPr>
                        <a:t>Slide  12-15</a:t>
                      </a:r>
                      <a:endParaRPr lang="en-IN" dirty="0">
                        <a:solidFill>
                          <a:srgbClr val="000C2E"/>
                        </a:solidFill>
                      </a:endParaRPr>
                    </a:p>
                  </a:txBody>
                  <a:tcPr/>
                </a:tc>
                <a:tc>
                  <a:txBody>
                    <a:bodyPr/>
                    <a:lstStyle/>
                    <a:p>
                      <a:r>
                        <a:rPr lang="da-DK" sz="1800" dirty="0">
                          <a:solidFill>
                            <a:srgbClr val="000C2E"/>
                          </a:solidFill>
                        </a:rPr>
                        <a:t>45-60 min inkl. pause</a:t>
                      </a:r>
                      <a:endParaRPr lang="en-IN" dirty="0">
                        <a:solidFill>
                          <a:srgbClr val="000C2E"/>
                        </a:solidFill>
                      </a:endParaRPr>
                    </a:p>
                  </a:txBody>
                  <a:tcPr/>
                </a:tc>
                <a:extLst>
                  <a:ext uri="{0D108BD9-81ED-4DB2-BD59-A6C34878D82A}">
                    <a16:rowId xmlns:a16="http://schemas.microsoft.com/office/drawing/2014/main" val="1637258810"/>
                  </a:ext>
                </a:extLst>
              </a:tr>
              <a:tr h="923277">
                <a:tc>
                  <a:txBody>
                    <a:bodyPr/>
                    <a:lstStyle/>
                    <a:p>
                      <a:pPr>
                        <a:lnSpc>
                          <a:spcPct val="150000"/>
                        </a:lnSpc>
                      </a:pPr>
                      <a:r>
                        <a:rPr lang="da-DK" sz="1800" dirty="0">
                          <a:solidFill>
                            <a:srgbClr val="000C2E"/>
                          </a:solidFill>
                        </a:rPr>
                        <a:t>Næste trin </a:t>
                      </a:r>
                      <a:br>
                        <a:rPr lang="da-DK" sz="1800" dirty="0">
                          <a:solidFill>
                            <a:srgbClr val="000C2E"/>
                          </a:solidFill>
                        </a:rPr>
                      </a:br>
                      <a:r>
                        <a:rPr lang="da-DK" sz="1800" dirty="0">
                          <a:solidFill>
                            <a:srgbClr val="000C2E"/>
                          </a:solidFill>
                        </a:rPr>
                        <a:t>(og evt. forberedelse af trin 3)</a:t>
                      </a:r>
                      <a:endParaRPr lang="en-IN" dirty="0">
                        <a:solidFill>
                          <a:srgbClr val="000C2E"/>
                        </a:solidFill>
                      </a:endParaRPr>
                    </a:p>
                  </a:txBody>
                  <a:tcPr/>
                </a:tc>
                <a:tc>
                  <a:txBody>
                    <a:bodyPr/>
                    <a:lstStyle/>
                    <a:p>
                      <a:r>
                        <a:rPr lang="da-DK" sz="1800" dirty="0">
                          <a:solidFill>
                            <a:srgbClr val="000C2E"/>
                          </a:solidFill>
                        </a:rPr>
                        <a:t>Slide 16</a:t>
                      </a:r>
                      <a:endParaRPr lang="en-IN" dirty="0">
                        <a:solidFill>
                          <a:srgbClr val="000C2E"/>
                        </a:solidFill>
                      </a:endParaRPr>
                    </a:p>
                  </a:txBody>
                  <a:tcPr/>
                </a:tc>
                <a:tc>
                  <a:txBody>
                    <a:bodyPr/>
                    <a:lstStyle/>
                    <a:p>
                      <a:r>
                        <a:rPr lang="en-IN" dirty="0">
                          <a:solidFill>
                            <a:srgbClr val="000C2E"/>
                          </a:solidFill>
                        </a:rPr>
                        <a:t>20 min</a:t>
                      </a:r>
                    </a:p>
                  </a:txBody>
                  <a:tcPr/>
                </a:tc>
                <a:extLst>
                  <a:ext uri="{0D108BD9-81ED-4DB2-BD59-A6C34878D82A}">
                    <a16:rowId xmlns:a16="http://schemas.microsoft.com/office/drawing/2014/main" val="2448719292"/>
                  </a:ext>
                </a:extLst>
              </a:tr>
              <a:tr h="534914">
                <a:tc>
                  <a:txBody>
                    <a:bodyPr/>
                    <a:lstStyle/>
                    <a:p>
                      <a:r>
                        <a:rPr lang="da-DK" sz="1800" b="1" dirty="0">
                          <a:solidFill>
                            <a:srgbClr val="000C2E"/>
                          </a:solidFill>
                        </a:rPr>
                        <a:t>I alt</a:t>
                      </a:r>
                      <a:endParaRPr lang="en-IN" dirty="0">
                        <a:solidFill>
                          <a:srgbClr val="000C2E"/>
                        </a:solidFill>
                      </a:endParaRPr>
                    </a:p>
                  </a:txBody>
                  <a:tcPr/>
                </a:tc>
                <a:tc>
                  <a:txBody>
                    <a:bodyPr/>
                    <a:lstStyle/>
                    <a:p>
                      <a:endParaRPr lang="en-IN">
                        <a:solidFill>
                          <a:srgbClr val="000C2E"/>
                        </a:solidFill>
                      </a:endParaRPr>
                    </a:p>
                  </a:txBody>
                  <a:tcPr/>
                </a:tc>
                <a:tc>
                  <a:txBody>
                    <a:bodyPr/>
                    <a:lstStyle/>
                    <a:p>
                      <a:r>
                        <a:rPr lang="da-DK" sz="1800" b="1" dirty="0">
                          <a:solidFill>
                            <a:srgbClr val="000C2E"/>
                          </a:solidFill>
                        </a:rPr>
                        <a:t>2 timer </a:t>
                      </a:r>
                      <a:endParaRPr lang="en-IN" dirty="0">
                        <a:solidFill>
                          <a:srgbClr val="000C2E"/>
                        </a:solidFill>
                      </a:endParaRPr>
                    </a:p>
                  </a:txBody>
                  <a:tcPr/>
                </a:tc>
                <a:extLst>
                  <a:ext uri="{0D108BD9-81ED-4DB2-BD59-A6C34878D82A}">
                    <a16:rowId xmlns:a16="http://schemas.microsoft.com/office/drawing/2014/main" val="3026425689"/>
                  </a:ext>
                </a:extLst>
              </a:tr>
            </a:tbl>
          </a:graphicData>
        </a:graphic>
      </p:graphicFrame>
      <p:sp>
        <p:nvSpPr>
          <p:cNvPr id="4" name="Pladsholder til slidenummer 3">
            <a:extLst>
              <a:ext uri="{FF2B5EF4-FFF2-40B4-BE49-F238E27FC236}">
                <a16:creationId xmlns:a16="http://schemas.microsoft.com/office/drawing/2014/main" id="{7980E39C-D601-4D93-8FE8-97665F2B9EDF}"/>
              </a:ext>
            </a:extLst>
          </p:cNvPr>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6289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F3F7"/>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9F43C7-E474-837B-161E-BF1D59BC25A4}"/>
              </a:ext>
            </a:extLst>
          </p:cNvPr>
          <p:cNvSpPr>
            <a:spLocks noGrp="1"/>
          </p:cNvSpPr>
          <p:nvPr>
            <p:ph type="title"/>
          </p:nvPr>
        </p:nvSpPr>
        <p:spPr/>
        <p:txBody>
          <a:bodyPr/>
          <a:lstStyle/>
          <a:p>
            <a:r>
              <a:rPr lang="en-IN"/>
              <a:t>Fra KK politik til lokale retningslinjer</a:t>
            </a:r>
            <a:endParaRPr lang="en-IN" dirty="0"/>
          </a:p>
        </p:txBody>
      </p:sp>
      <p:pic>
        <p:nvPicPr>
          <p:cNvPr id="9" name="Billede 8" descr="Illustration som viser &#10;- 1. Sæt i gang&#10;- 2. Med skal med&#10;- 3. Alle skal med&#10;- 4. Lav lokale retningslinjer&#10;- 5. Del og brug">
            <a:extLst>
              <a:ext uri="{FF2B5EF4-FFF2-40B4-BE49-F238E27FC236}">
                <a16:creationId xmlns:a16="http://schemas.microsoft.com/office/drawing/2014/main" id="{3A942E53-1A65-47E3-81C3-E3EF376D2E53}"/>
              </a:ext>
            </a:extLst>
          </p:cNvPr>
          <p:cNvPicPr>
            <a:picLocks noChangeAspect="1"/>
          </p:cNvPicPr>
          <p:nvPr/>
        </p:nvPicPr>
        <p:blipFill>
          <a:blip r:embed="rId3"/>
          <a:stretch>
            <a:fillRect/>
          </a:stretch>
        </p:blipFill>
        <p:spPr>
          <a:xfrm>
            <a:off x="1944642" y="640265"/>
            <a:ext cx="8276668" cy="5852479"/>
          </a:xfrm>
          <a:prstGeom prst="rect">
            <a:avLst/>
          </a:prstGeom>
        </p:spPr>
      </p:pic>
    </p:spTree>
    <p:extLst>
      <p:ext uri="{BB962C8B-B14F-4D97-AF65-F5344CB8AC3E}">
        <p14:creationId xmlns:p14="http://schemas.microsoft.com/office/powerpoint/2010/main" val="220152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a:xfrm>
            <a:off x="719996" y="490327"/>
            <a:ext cx="10752002" cy="893928"/>
          </a:xfrm>
        </p:spPr>
        <p:txBody>
          <a:bodyPr/>
          <a:lstStyle/>
          <a:p>
            <a:r>
              <a:rPr lang="da-DK" dirty="0"/>
              <a:t>Dagsorden </a:t>
            </a:r>
          </a:p>
        </p:txBody>
      </p:sp>
      <p:sp>
        <p:nvSpPr>
          <p:cNvPr id="3" name="Pladsholder til tekst 2">
            <a:extLst>
              <a:ext uri="{FF2B5EF4-FFF2-40B4-BE49-F238E27FC236}">
                <a16:creationId xmlns:a16="http://schemas.microsoft.com/office/drawing/2014/main" id="{D61E7333-0EAC-4172-A471-ACDF432CA9B2}"/>
              </a:ext>
            </a:extLst>
          </p:cNvPr>
          <p:cNvSpPr>
            <a:spLocks noGrp="1"/>
          </p:cNvSpPr>
          <p:nvPr>
            <p:ph type="body" sz="quarter" idx="13"/>
          </p:nvPr>
        </p:nvSpPr>
        <p:spPr>
          <a:xfrm>
            <a:off x="719996" y="1476260"/>
            <a:ext cx="11054661" cy="5071413"/>
          </a:xfrm>
        </p:spPr>
        <p:txBody>
          <a:bodyPr/>
          <a:lstStyle/>
          <a:p>
            <a:r>
              <a:rPr lang="da-DK" sz="1800" dirty="0"/>
              <a:t>Velkommen, formål og baggrund for mødet v/ Tovholder </a:t>
            </a:r>
          </a:p>
          <a:p>
            <a:r>
              <a:rPr lang="da-DK" sz="1800" dirty="0"/>
              <a:t>Drøftelse: Hvor ”trykker skoen” hos os – hvad har vi af krænkende adfærd fra borgere og eksterne samarbejdspartnere? </a:t>
            </a:r>
          </a:p>
          <a:p>
            <a:pPr lvl="1"/>
            <a:r>
              <a:rPr lang="da-DK" sz="1600" dirty="0"/>
              <a:t>Hvad er krænkende adfærd – gennemgang af definitioner fra Københavns Kommunes politik v/ Tovholder </a:t>
            </a:r>
          </a:p>
          <a:p>
            <a:pPr lvl="1"/>
            <a:r>
              <a:rPr lang="da-DK" sz="1600" dirty="0"/>
              <a:t>Præsentation af arbejdspladsens data v/ Tovholder </a:t>
            </a:r>
          </a:p>
          <a:p>
            <a:r>
              <a:rPr lang="da-DK" sz="1800" dirty="0"/>
              <a:t>Hvad skal den lokale retningslinje indeholde? v/ Tovholder </a:t>
            </a:r>
          </a:p>
          <a:p>
            <a:r>
              <a:rPr lang="da-DK" sz="1800" dirty="0"/>
              <a:t>Drøftelse: Hvad gør vi allerede – og hvor er der mangler i vores nuværende praksis? </a:t>
            </a:r>
          </a:p>
          <a:p>
            <a:pPr lvl="1"/>
            <a:r>
              <a:rPr lang="da-DK" sz="1600" dirty="0"/>
              <a:t>Hvordan identificerer vi krænkende adfærd hos os? </a:t>
            </a:r>
          </a:p>
          <a:p>
            <a:pPr lvl="1"/>
            <a:r>
              <a:rPr lang="da-DK" sz="1600" dirty="0"/>
              <a:t>Hvordan forebygger vi krænkende adfærd hos os? </a:t>
            </a:r>
          </a:p>
          <a:p>
            <a:pPr lvl="1"/>
            <a:r>
              <a:rPr lang="da-DK" sz="1600" dirty="0"/>
              <a:t>Hvordan håndterer vi, når krænkende adfærd forekommer hos os?  </a:t>
            </a:r>
          </a:p>
          <a:p>
            <a:pPr lvl="1"/>
            <a:r>
              <a:rPr lang="da-DK" sz="1600" dirty="0"/>
              <a:t>Særligt om psykisk førstehjælp</a:t>
            </a:r>
          </a:p>
          <a:p>
            <a:r>
              <a:rPr lang="da-DK" sz="1800" dirty="0"/>
              <a:t>Drøfte trin – og tidsplan for udarbejdelse af lokale retningslinje </a:t>
            </a:r>
          </a:p>
        </p:txBody>
      </p:sp>
      <p:sp>
        <p:nvSpPr>
          <p:cNvPr id="5" name="Pladsholder til slidenumm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5</a:t>
            </a:fld>
            <a:endParaRPr lang="da-DK" noProof="0" dirty="0"/>
          </a:p>
        </p:txBody>
      </p:sp>
    </p:spTree>
    <p:extLst>
      <p:ext uri="{BB962C8B-B14F-4D97-AF65-F5344CB8AC3E}">
        <p14:creationId xmlns:p14="http://schemas.microsoft.com/office/powerpoint/2010/main" val="73505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D42EC-627E-466E-B4B8-3F1EF5D8A0BD}"/>
              </a:ext>
            </a:extLst>
          </p:cNvPr>
          <p:cNvSpPr>
            <a:spLocks noGrp="1"/>
          </p:cNvSpPr>
          <p:nvPr>
            <p:ph type="title"/>
          </p:nvPr>
        </p:nvSpPr>
        <p:spPr/>
        <p:txBody>
          <a:bodyPr/>
          <a:lstStyle/>
          <a:p>
            <a:r>
              <a:rPr lang="da-DK" sz="3200" dirty="0"/>
              <a:t>Baggrunden </a:t>
            </a:r>
            <a:r>
              <a:rPr lang="da-DK" sz="3200" b="0" dirty="0"/>
              <a:t>for vi skal arbejde med lokale retningslinjer for krænkende adfærd </a:t>
            </a:r>
          </a:p>
        </p:txBody>
      </p:sp>
      <p:sp>
        <p:nvSpPr>
          <p:cNvPr id="3" name="Pladsholder til indhold 2">
            <a:extLst>
              <a:ext uri="{FF2B5EF4-FFF2-40B4-BE49-F238E27FC236}">
                <a16:creationId xmlns:a16="http://schemas.microsoft.com/office/drawing/2014/main" id="{D6BE337F-FFDA-4C22-A739-434E42740B73}"/>
              </a:ext>
            </a:extLst>
          </p:cNvPr>
          <p:cNvSpPr>
            <a:spLocks noGrp="1"/>
          </p:cNvSpPr>
          <p:nvPr>
            <p:ph idx="1"/>
          </p:nvPr>
        </p:nvSpPr>
        <p:spPr>
          <a:xfrm>
            <a:off x="719998" y="2084563"/>
            <a:ext cx="7706826" cy="3836148"/>
          </a:xfrm>
        </p:spPr>
        <p:txBody>
          <a:bodyPr/>
          <a:lstStyle/>
          <a:p>
            <a:pPr marL="0" indent="0">
              <a:buNone/>
            </a:pPr>
            <a:r>
              <a:rPr lang="da-DK" dirty="0"/>
              <a:t>Københavns Kommune accepterer ikke vold, trusler, chikane, seksuel chikane, mobning, diskriminerende adfærd eller andre former for krænkende adfærd på arbejdspladsen. Alle ansatte skal behandles med respekt og værdighed, og det skal være trygt og sikkert at gå på arbejde i Københavns Kommune*</a:t>
            </a:r>
            <a:br>
              <a:rPr lang="da-DK" dirty="0"/>
            </a:br>
            <a:endParaRPr lang="da-DK" dirty="0"/>
          </a:p>
          <a:p>
            <a:pPr marL="0" indent="0">
              <a:buNone/>
            </a:pPr>
            <a:r>
              <a:rPr lang="da-DK" dirty="0"/>
              <a:t>Den enkelte arbejdsplads skal udarbejde en vejledning, hvor der er beskrevet, hvem der skal gøre hvad, hvornår og hvordan i forbindelse med en konkret hændelse- både i og uden for arbejdstid og ved digital chikane på arbejdspladsniveau*</a:t>
            </a:r>
          </a:p>
        </p:txBody>
      </p:sp>
      <p:pic>
        <p:nvPicPr>
          <p:cNvPr id="8" name="Billede 7" descr="Billede af publikationen: Vi accepterer ikke vold, trusler og krænkende adfærd.">
            <a:extLst>
              <a:ext uri="{FF2B5EF4-FFF2-40B4-BE49-F238E27FC236}">
                <a16:creationId xmlns:a16="http://schemas.microsoft.com/office/drawing/2014/main" id="{CF74A7CF-0DE3-4E58-A743-C3DFB0593127}"/>
              </a:ext>
            </a:extLst>
          </p:cNvPr>
          <p:cNvPicPr>
            <a:picLocks noChangeAspect="1"/>
          </p:cNvPicPr>
          <p:nvPr/>
        </p:nvPicPr>
        <p:blipFill rotWithShape="1">
          <a:blip r:embed="rId3"/>
          <a:srcRect l="34643" t="30287" r="38929" b="4690"/>
          <a:stretch/>
        </p:blipFill>
        <p:spPr>
          <a:xfrm>
            <a:off x="8639510" y="1383149"/>
            <a:ext cx="2536724" cy="3382298"/>
          </a:xfrm>
          <a:prstGeom prst="rect">
            <a:avLst/>
          </a:prstGeom>
        </p:spPr>
      </p:pic>
      <p:pic>
        <p:nvPicPr>
          <p:cNvPr id="9" name="Billede 8" descr="Billede af publikationen: Det skal være trygt og sikkert at gå på arbejde i Københavns Kommune.">
            <a:extLst>
              <a:ext uri="{FF2B5EF4-FFF2-40B4-BE49-F238E27FC236}">
                <a16:creationId xmlns:a16="http://schemas.microsoft.com/office/drawing/2014/main" id="{9B4F59A6-F118-44C4-8090-849CA691BBAA}"/>
              </a:ext>
            </a:extLst>
          </p:cNvPr>
          <p:cNvPicPr>
            <a:picLocks noChangeAspect="1"/>
          </p:cNvPicPr>
          <p:nvPr/>
        </p:nvPicPr>
        <p:blipFill rotWithShape="1">
          <a:blip r:embed="rId4"/>
          <a:srcRect l="34731" t="28837" r="38841" b="5043"/>
          <a:stretch/>
        </p:blipFill>
        <p:spPr>
          <a:xfrm>
            <a:off x="9339943" y="3129383"/>
            <a:ext cx="2639472" cy="3519294"/>
          </a:xfrm>
          <a:prstGeom prst="rect">
            <a:avLst/>
          </a:prstGeom>
        </p:spPr>
      </p:pic>
      <p:sp>
        <p:nvSpPr>
          <p:cNvPr id="4" name="Pladsholder til indhold 3">
            <a:extLst>
              <a:ext uri="{FF2B5EF4-FFF2-40B4-BE49-F238E27FC236}">
                <a16:creationId xmlns:a16="http://schemas.microsoft.com/office/drawing/2014/main" id="{F23E5852-C97F-1CE0-8E55-26797F9D1D98}"/>
              </a:ext>
            </a:extLst>
          </p:cNvPr>
          <p:cNvSpPr>
            <a:spLocks noGrp="1"/>
          </p:cNvSpPr>
          <p:nvPr>
            <p:ph sz="quarter" idx="13"/>
          </p:nvPr>
        </p:nvSpPr>
        <p:spPr>
          <a:xfrm>
            <a:off x="698497" y="6084047"/>
            <a:ext cx="8612867" cy="582612"/>
          </a:xfrm>
        </p:spPr>
        <p:txBody>
          <a:bodyPr/>
          <a:lstStyle/>
          <a:p>
            <a:pPr>
              <a:spcAft>
                <a:spcPts val="0"/>
              </a:spcAft>
            </a:pPr>
            <a:r>
              <a:rPr lang="da-DK" sz="1600" dirty="0">
                <a:solidFill>
                  <a:schemeClr val="tx1"/>
                </a:solidFill>
                <a:latin typeface="KBH Tekst" panose="00000500000000000000" pitchFamily="2" charset="0"/>
              </a:rPr>
              <a:t>*</a:t>
            </a:r>
            <a:r>
              <a:rPr lang="da-DK" sz="1100" dirty="0">
                <a:solidFill>
                  <a:schemeClr val="tx1"/>
                </a:solidFill>
                <a:latin typeface="KBH Tekst" panose="00000500000000000000" pitchFamily="2" charset="0"/>
              </a:rPr>
              <a:t>Københavns Kommunes politik og retningslinjer vedr. vold, trusler, chikane, seksuel chikane, mobning mv. (krænkende adfærd) på arbejdspladsen. Læs mere på:  www.medarbejder.kk.dk/artikel/vold-trusler-om-vold-mobning-og-chikane</a:t>
            </a:r>
          </a:p>
        </p:txBody>
      </p:sp>
      <p:sp>
        <p:nvSpPr>
          <p:cNvPr id="6" name="Pladsholder til slidenummer 4">
            <a:extLst>
              <a:ext uri="{FF2B5EF4-FFF2-40B4-BE49-F238E27FC236}">
                <a16:creationId xmlns:a16="http://schemas.microsoft.com/office/drawing/2014/main" id="{C12EEB58-1778-5112-9191-DC135544E51A}"/>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6</a:t>
            </a:fld>
            <a:endParaRPr lang="da-DK" noProof="0" dirty="0"/>
          </a:p>
        </p:txBody>
      </p:sp>
    </p:spTree>
    <p:extLst>
      <p:ext uri="{BB962C8B-B14F-4D97-AF65-F5344CB8AC3E}">
        <p14:creationId xmlns:p14="http://schemas.microsoft.com/office/powerpoint/2010/main" val="239729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0E97C94-74E4-4959-8447-A25FE37AB52B}"/>
              </a:ext>
            </a:extLst>
          </p:cNvPr>
          <p:cNvSpPr>
            <a:spLocks noGrp="1"/>
          </p:cNvSpPr>
          <p:nvPr>
            <p:ph type="title"/>
          </p:nvPr>
        </p:nvSpPr>
        <p:spPr>
          <a:xfrm>
            <a:off x="719998" y="1089138"/>
            <a:ext cx="10752002" cy="893928"/>
          </a:xfrm>
        </p:spPr>
        <p:txBody>
          <a:bodyPr/>
          <a:lstStyle/>
          <a:p>
            <a:r>
              <a:rPr lang="da-DK" dirty="0"/>
              <a:t>Oversigt over former for fysisk og psykisk vold (krænkende adfærd)* </a:t>
            </a:r>
          </a:p>
        </p:txBody>
      </p:sp>
      <p:pic>
        <p:nvPicPr>
          <p:cNvPr id="3" name="Billede 2" descr="Diagram som viser Oversigt over former for fysisk og psykisk vold (krænkende adfærd).&#10;Krænkende adfærd&#10;Fysisk vold&#10;Psykisk vold (kan foregå både verbalt, nonverbalt eller skriftligt (fx digital chikane på sociale medier):&#10;Trusler&#10;Chikane &#10;Seksuel chikane&#10;Mobning &#10;Diskriminerende adfærd&#10;Andre former for krænkende adfærd">
            <a:extLst>
              <a:ext uri="{FF2B5EF4-FFF2-40B4-BE49-F238E27FC236}">
                <a16:creationId xmlns:a16="http://schemas.microsoft.com/office/drawing/2014/main" id="{2CBE6BD3-146B-4726-B0AD-5EA041AC65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633" y="2310071"/>
            <a:ext cx="10172205" cy="3152616"/>
          </a:xfrm>
          <a:prstGeom prst="rect">
            <a:avLst/>
          </a:prstGeom>
        </p:spPr>
      </p:pic>
      <p:sp>
        <p:nvSpPr>
          <p:cNvPr id="8" name="Pladsholder til tekst 7">
            <a:extLst>
              <a:ext uri="{FF2B5EF4-FFF2-40B4-BE49-F238E27FC236}">
                <a16:creationId xmlns:a16="http://schemas.microsoft.com/office/drawing/2014/main" id="{5A013D9D-E03A-8169-BFDC-A943D6A29121}"/>
              </a:ext>
            </a:extLst>
          </p:cNvPr>
          <p:cNvSpPr>
            <a:spLocks noGrp="1"/>
          </p:cNvSpPr>
          <p:nvPr>
            <p:ph type="body" sz="quarter" idx="13"/>
          </p:nvPr>
        </p:nvSpPr>
        <p:spPr>
          <a:xfrm>
            <a:off x="697319" y="6079575"/>
            <a:ext cx="10895104" cy="754839"/>
          </a:xfrm>
        </p:spPr>
        <p:txBody>
          <a:bodyPr/>
          <a:lstStyle/>
          <a:p>
            <a:r>
              <a:rPr lang="da-DK" sz="1100" dirty="0">
                <a:solidFill>
                  <a:schemeClr val="tx1"/>
                </a:solidFill>
                <a:latin typeface="KBH Tekst" panose="00000500000000000000" pitchFamily="2" charset="0"/>
              </a:rPr>
              <a:t>*Eksemplerne i denne oversigt er ikke begrebsudtømmende.</a:t>
            </a:r>
            <a:br>
              <a:rPr lang="da-DK" sz="1100" dirty="0">
                <a:solidFill>
                  <a:schemeClr val="tx1"/>
                </a:solidFill>
                <a:latin typeface="KBH Tekst" panose="00000500000000000000" pitchFamily="2" charset="0"/>
              </a:rPr>
            </a:br>
            <a:r>
              <a:rPr lang="da-DK" sz="1100" dirty="0">
                <a:solidFill>
                  <a:schemeClr val="tx1"/>
                </a:solidFill>
                <a:latin typeface="KBH Tekst" panose="00000500000000000000" pitchFamily="2" charset="0"/>
              </a:rPr>
              <a:t>*Der er først tale om mobning, når den krænkende adfærd sker regelmæssigt og over længere tid eller gentagne gange på grov vis, hvor den mobbede ikke kan forsvare sig effektivt.</a:t>
            </a:r>
          </a:p>
        </p:txBody>
      </p:sp>
      <p:sp>
        <p:nvSpPr>
          <p:cNvPr id="4" name="Pladsholder til slidenummer 3">
            <a:extLst>
              <a:ext uri="{FF2B5EF4-FFF2-40B4-BE49-F238E27FC236}">
                <a16:creationId xmlns:a16="http://schemas.microsoft.com/office/drawing/2014/main" id="{702A47C1-1661-4228-86D3-D32145F9B745}"/>
              </a:ext>
            </a:extLst>
          </p:cNvPr>
          <p:cNvSpPr>
            <a:spLocks noGrp="1"/>
          </p:cNvSpPr>
          <p:nvPr>
            <p:ph type="sldNum" sz="quarter" idx="12"/>
          </p:nvPr>
        </p:nvSpPr>
        <p:spPr/>
        <p:txBody>
          <a:bodyPr/>
          <a:lstStyle/>
          <a:p>
            <a:fld id="{24C8C45C-947F-4981-8B3F-4F32E973C901}" type="slidenum">
              <a:rPr lang="da-DK" smtClean="0"/>
              <a:pPr/>
              <a:t>7</a:t>
            </a:fld>
            <a:endParaRPr lang="da-DK" dirty="0"/>
          </a:p>
        </p:txBody>
      </p:sp>
    </p:spTree>
    <p:extLst>
      <p:ext uri="{BB962C8B-B14F-4D97-AF65-F5344CB8AC3E}">
        <p14:creationId xmlns:p14="http://schemas.microsoft.com/office/powerpoint/2010/main" val="343051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5AA6AD2-FE12-4AFD-9C43-DC498ECC7C13}"/>
              </a:ext>
            </a:extLst>
          </p:cNvPr>
          <p:cNvSpPr>
            <a:spLocks noGrp="1"/>
          </p:cNvSpPr>
          <p:nvPr>
            <p:ph type="title"/>
          </p:nvPr>
        </p:nvSpPr>
        <p:spPr>
          <a:xfrm>
            <a:off x="445511" y="564741"/>
            <a:ext cx="11186671" cy="526997"/>
          </a:xfrm>
        </p:spPr>
        <p:txBody>
          <a:bodyPr/>
          <a:lstStyle/>
          <a:p>
            <a:r>
              <a:rPr lang="da-DK" sz="2400" dirty="0"/>
              <a:t>Oversigt over former for fysisk og psykisk vold (krænkende adfærd)* </a:t>
            </a:r>
          </a:p>
        </p:txBody>
      </p:sp>
      <p:pic>
        <p:nvPicPr>
          <p:cNvPr id="7" name="Billede 6" descr="Diagram som viser Oversigt over former for fysisk og psykisk vold (krænkende adfærd).&#10;Krænkende adfærd&#10;Fysisk vold:&#10;- Slag&#10;- Spark&#10;- Skubben&#10;- Bid&#10;- Krads&#10;- Spyt&#10;- Kasten med ting&#10;- Forsøg på fastholdelse&#10;- Forsøg på kvælning&#10;Psykisk vold (kan foregå både verbalt, nonverbalt eller skriftligt (fx digital chikane på sociale medier):&#10;Trusler:&#10;- &quot;Jeg ved, hvor du bor&quot;&#10;- &quot;Jeg ved, hvor dine børn går i skole&quot;&#10;- Vise knyttede næver&#10;- Bevæge fingeren over halsen&#10;- Trusler kan også være rettet mod venner, familie mv. eller ansattes ejendele&#10;- At blive forfulgt eller overvåget&#10;- Offentliggørelse af private oplysninger om en ansat&#10;- Billeder/lydoptagelser i kombination med nedsættende omtale&#10;- Hån, skældsord og fornærmelser: &quot;er du fucking dum til dit arbejde&quot; eller &quot;din magtbegærlige luder&quot;&#10;- Beskeder med krænkende tekst/billeder&#10;- Oprettelse af falsk profil fx på Facebook i den ansattes navn&#10;- Krænkende tekst, billeder, nedsættende udtalelser&#10;Chikane &#10;Seksuel chikane&#10;- Uønsket seksuel opmærksomhed&#10;- Uønskede berøringer&#10;- Uønskede verbale seksuelle opfordringer&#10;- Sjofle kommentarer og upassende vittigheder&#10;- Uvedkommende snak om seksuelle emner&#10;- Visning af pornografisk materiale (kan forekomme i borgerettede opgaver, hvor der ikke er tale om seksuel chikane)&#10;Mobning &#10;Diskriminerende adfærd&#10;Andre former for krænkende adfærd&#10;- Tilbageholdelse af nødvendig information&#10;- Sårende bemærkninger&#10;- Usaglig fratagelse eller reduktion af ansvar og arbejdsopgaver&#10;- Bagtalelse eller udelukkelse fra det sociale og faglige fællesskab&#10;- Angreb mod eller kritik af ansattes privatliv&#10;- At blive råbt ad eller latterliggjort&#10;- Fjendtlighed eller tavshed som svar på spørgsmål eller forsøg på samtale&#10;- Nedvurdering af ansattes job, deres arbejdsindsats eller deres kompetence&#10;- Ubehagelige drillerier&#10;- Udnyttelse i jobbet, fx til private ærinder for andre ansatte.">
            <a:extLst>
              <a:ext uri="{FF2B5EF4-FFF2-40B4-BE49-F238E27FC236}">
                <a16:creationId xmlns:a16="http://schemas.microsoft.com/office/drawing/2014/main" id="{39CDE464-D3B2-49BC-BF34-7B604E1C774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130" b="18658"/>
          <a:stretch/>
        </p:blipFill>
        <p:spPr>
          <a:xfrm>
            <a:off x="1214665" y="1266247"/>
            <a:ext cx="9334753" cy="4964244"/>
          </a:xfrm>
          <a:prstGeom prst="rect">
            <a:avLst/>
          </a:prstGeom>
        </p:spPr>
      </p:pic>
      <p:sp>
        <p:nvSpPr>
          <p:cNvPr id="2" name="Pladsholder til tekst 1">
            <a:extLst>
              <a:ext uri="{FF2B5EF4-FFF2-40B4-BE49-F238E27FC236}">
                <a16:creationId xmlns:a16="http://schemas.microsoft.com/office/drawing/2014/main" id="{457CFE25-1BDF-4B52-B984-58D0FB1E0CC6}"/>
              </a:ext>
            </a:extLst>
          </p:cNvPr>
          <p:cNvSpPr>
            <a:spLocks noGrp="1"/>
          </p:cNvSpPr>
          <p:nvPr>
            <p:ph type="body" sz="quarter" idx="13"/>
          </p:nvPr>
        </p:nvSpPr>
        <p:spPr>
          <a:xfrm>
            <a:off x="700947" y="6078557"/>
            <a:ext cx="10752001" cy="754839"/>
          </a:xfrm>
        </p:spPr>
        <p:txBody>
          <a:bodyPr/>
          <a:lstStyle/>
          <a:p>
            <a:r>
              <a:rPr lang="da-DK" sz="1100" dirty="0">
                <a:solidFill>
                  <a:schemeClr val="tx1"/>
                </a:solidFill>
                <a:latin typeface="KBH "/>
              </a:rPr>
              <a:t>*Eksemplerne i denne oversigt er ikke begrebsudtømmende.</a:t>
            </a:r>
            <a:br>
              <a:rPr lang="da-DK" sz="1100" dirty="0">
                <a:solidFill>
                  <a:schemeClr val="tx1"/>
                </a:solidFill>
                <a:latin typeface="KBH "/>
              </a:rPr>
            </a:br>
            <a:r>
              <a:rPr lang="da-DK" sz="1100" dirty="0">
                <a:solidFill>
                  <a:schemeClr val="tx1"/>
                </a:solidFill>
                <a:latin typeface="KBH "/>
              </a:rPr>
              <a:t>*Der er først tale om mobning, når den krænkende adfærd sker regelmæssigt og over længere tid eller gentagne gange på grov vis, hvor den mobbede ikke kan forsvare sig effektivt.</a:t>
            </a:r>
          </a:p>
        </p:txBody>
      </p:sp>
      <p:sp>
        <p:nvSpPr>
          <p:cNvPr id="4" name="Pladsholder til slidenummer 3">
            <a:extLst>
              <a:ext uri="{FF2B5EF4-FFF2-40B4-BE49-F238E27FC236}">
                <a16:creationId xmlns:a16="http://schemas.microsoft.com/office/drawing/2014/main" id="{702A47C1-1661-4228-86D3-D32145F9B745}"/>
              </a:ext>
            </a:extLst>
          </p:cNvPr>
          <p:cNvSpPr>
            <a:spLocks noGrp="1"/>
          </p:cNvSpPr>
          <p:nvPr>
            <p:ph type="sldNum" sz="quarter" idx="12"/>
          </p:nvPr>
        </p:nvSpPr>
        <p:spPr/>
        <p:txBody>
          <a:bodyPr/>
          <a:lstStyle/>
          <a:p>
            <a:fld id="{24C8C45C-947F-4981-8B3F-4F32E973C901}" type="slidenum">
              <a:rPr lang="da-DK" smtClean="0"/>
              <a:pPr/>
              <a:t>8</a:t>
            </a:fld>
            <a:endParaRPr lang="da-DK" dirty="0"/>
          </a:p>
        </p:txBody>
      </p:sp>
    </p:spTree>
    <p:extLst>
      <p:ext uri="{BB962C8B-B14F-4D97-AF65-F5344CB8AC3E}">
        <p14:creationId xmlns:p14="http://schemas.microsoft.com/office/powerpoint/2010/main" val="99150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5D9AD-191D-4342-A0EB-FA722E430053}"/>
              </a:ext>
            </a:extLst>
          </p:cNvPr>
          <p:cNvSpPr>
            <a:spLocks noGrp="1"/>
          </p:cNvSpPr>
          <p:nvPr>
            <p:ph type="title"/>
          </p:nvPr>
        </p:nvSpPr>
        <p:spPr>
          <a:xfrm>
            <a:off x="719999" y="893705"/>
            <a:ext cx="10752002" cy="893928"/>
          </a:xfrm>
        </p:spPr>
        <p:txBody>
          <a:bodyPr/>
          <a:lstStyle/>
          <a:p>
            <a:r>
              <a:rPr lang="da-DK" dirty="0"/>
              <a:t>Krænkende adfærd fra borgere og eksterne samarbejdspartnere  </a:t>
            </a:r>
          </a:p>
        </p:txBody>
      </p:sp>
      <p:sp>
        <p:nvSpPr>
          <p:cNvPr id="5" name="Pladsholder til tekst 4">
            <a:extLst>
              <a:ext uri="{FF2B5EF4-FFF2-40B4-BE49-F238E27FC236}">
                <a16:creationId xmlns:a16="http://schemas.microsoft.com/office/drawing/2014/main" id="{D6E2F511-29ED-4035-86CC-D2979798C255}"/>
              </a:ext>
            </a:extLst>
          </p:cNvPr>
          <p:cNvSpPr>
            <a:spLocks noGrp="1"/>
          </p:cNvSpPr>
          <p:nvPr>
            <p:ph type="body" sz="quarter" idx="13"/>
          </p:nvPr>
        </p:nvSpPr>
        <p:spPr>
          <a:xfrm>
            <a:off x="719997" y="2191011"/>
            <a:ext cx="11052902" cy="4369446"/>
          </a:xfrm>
        </p:spPr>
        <p:txBody>
          <a:bodyPr/>
          <a:lstStyle/>
          <a:p>
            <a:r>
              <a:rPr lang="da-DK" sz="1800" dirty="0"/>
              <a:t>Ved </a:t>
            </a:r>
            <a:r>
              <a:rPr lang="da-DK" sz="1800" b="1" dirty="0"/>
              <a:t>fysisk vold </a:t>
            </a:r>
            <a:r>
              <a:rPr lang="da-DK" sz="1800" dirty="0"/>
              <a:t>er der fx tale om aktivt påført vold som slag, spark, bid, benspænd, fastholdelse, kast med genstande, bid, niv, krads og spyt, kvælningsforsøg og knivstik., røveri </a:t>
            </a:r>
          </a:p>
          <a:p>
            <a:r>
              <a:rPr lang="da-DK" sz="1800" dirty="0"/>
              <a:t>Mundtlige </a:t>
            </a:r>
            <a:r>
              <a:rPr lang="da-DK" sz="1800" b="1" dirty="0"/>
              <a:t>trusler </a:t>
            </a:r>
            <a:r>
              <a:rPr lang="da-DK" sz="1800" dirty="0"/>
              <a:t>og trusler uden ord om at gøre skade på den ansatte eller rettet mod venner, familie, mv. eller ansattes ejendele.</a:t>
            </a:r>
          </a:p>
          <a:p>
            <a:r>
              <a:rPr lang="da-DK" sz="1800" b="1" dirty="0"/>
              <a:t>Chikane </a:t>
            </a:r>
            <a:r>
              <a:rPr lang="da-DK" sz="1800" dirty="0"/>
              <a:t>er krænkende adfærd i form af ydmygelse, bagtalelse, mistænkeliggørelse eller forhånelse, ved, at borgeren forfølger og iagttager medarbejderen eller på anden måde er opsøgende. Chikane kan foregå </a:t>
            </a:r>
            <a:r>
              <a:rPr lang="da-DK" sz="1800" b="1" dirty="0"/>
              <a:t>digitalt  </a:t>
            </a:r>
            <a:r>
              <a:rPr lang="da-DK" sz="1800" dirty="0"/>
              <a:t>- på mail, sms, sociale medier</a:t>
            </a:r>
          </a:p>
          <a:p>
            <a:r>
              <a:rPr lang="da-DK" sz="1800" b="1" dirty="0"/>
              <a:t>Seksuel chikane </a:t>
            </a:r>
            <a:r>
              <a:rPr lang="da-DK" sz="1800" dirty="0"/>
              <a:t>er krænkende adfærd af seksuel karakter og uønsket seksuel opmærksomhed. Seksuel chikane er karakteriseret ved at forsætte ud over det punkt, hvor den krænkede synes, det er acceptabelt. </a:t>
            </a:r>
          </a:p>
          <a:p>
            <a:r>
              <a:rPr lang="da-DK" sz="1800" b="1" dirty="0"/>
              <a:t>Diskriminerende adfærd </a:t>
            </a:r>
            <a:r>
              <a:rPr lang="da-DK" sz="1800" dirty="0"/>
              <a:t>er nedvurdering fx på baggrund af alder, køn, kønsidentitet, kønsudtryk, seksuel orientering, etnicitet eller religiøs overbevisning.</a:t>
            </a:r>
          </a:p>
        </p:txBody>
      </p:sp>
      <p:sp>
        <p:nvSpPr>
          <p:cNvPr id="4" name="Pladsholder til slidenummer 3">
            <a:extLst>
              <a:ext uri="{FF2B5EF4-FFF2-40B4-BE49-F238E27FC236}">
                <a16:creationId xmlns:a16="http://schemas.microsoft.com/office/drawing/2014/main" id="{1F2B67FD-2981-401D-94B7-B718CB24522B}"/>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Tree>
    <p:extLst>
      <p:ext uri="{BB962C8B-B14F-4D97-AF65-F5344CB8AC3E}">
        <p14:creationId xmlns:p14="http://schemas.microsoft.com/office/powerpoint/2010/main" val="1830822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dcdd03cd-7703-4093-b123-5a5dd3810ef8"/>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28602B5E0C7048B411296E1B7B0F23" ma:contentTypeVersion="12" ma:contentTypeDescription="Opret et nyt dokument." ma:contentTypeScope="" ma:versionID="643d0724496a5774ada634140ff2fd02">
  <xsd:schema xmlns:xsd="http://www.w3.org/2001/XMLSchema" xmlns:xs="http://www.w3.org/2001/XMLSchema" xmlns:p="http://schemas.microsoft.com/office/2006/metadata/properties" xmlns:ns2="91229f19-c9ad-4754-b616-d97f67218542" xmlns:ns3="ef51dc1f-7890-4957-b8f7-20eb797a4e67" targetNamespace="http://schemas.microsoft.com/office/2006/metadata/properties" ma:root="true" ma:fieldsID="f1d78e0659c3bd57c05de26feaa04148" ns2:_="" ns3:_="">
    <xsd:import namespace="91229f19-c9ad-4754-b616-d97f67218542"/>
    <xsd:import namespace="ef51dc1f-7890-4957-b8f7-20eb797a4e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29f19-c9ad-4754-b616-d97f672185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1dc1f-7890-4957-b8f7-20eb797a4e6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03784-FEF7-4564-8C26-9C36E74AE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29f19-c9ad-4754-b616-d97f67218542"/>
    <ds:schemaRef ds:uri="ef51dc1f-7890-4957-b8f7-20eb797a4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AE049-2F16-4D62-B5F8-29DE3BB078E0}">
  <ds:schemaRefs>
    <ds:schemaRef ds:uri="http://purl.org/dc/terms/"/>
    <ds:schemaRef ds:uri="http://schemas.microsoft.com/office/2006/documentManagement/types"/>
    <ds:schemaRef ds:uri="http://purl.org/dc/dcmitype/"/>
    <ds:schemaRef ds:uri="http://schemas.microsoft.com/office/2006/metadata/properties"/>
    <ds:schemaRef ds:uri="ef51dc1f-7890-4957-b8f7-20eb797a4e67"/>
    <ds:schemaRef ds:uri="http://purl.org/dc/elements/1.1/"/>
    <ds:schemaRef ds:uri="http://www.w3.org/XML/1998/namespace"/>
    <ds:schemaRef ds:uri="http://schemas.microsoft.com/office/infopath/2007/PartnerControls"/>
    <ds:schemaRef ds:uri="http://schemas.openxmlformats.org/package/2006/metadata/core-properties"/>
    <ds:schemaRef ds:uri="91229f19-c9ad-4754-b616-d97f67218542"/>
  </ds:schemaRefs>
</ds:datastoreItem>
</file>

<file path=customXml/itemProps3.xml><?xml version="1.0" encoding="utf-8"?>
<ds:datastoreItem xmlns:ds="http://schemas.openxmlformats.org/officeDocument/2006/customXml" ds:itemID="{FF59E4CC-7038-4F50-B7F5-5454000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2551</Words>
  <Application>Microsoft Office PowerPoint</Application>
  <PresentationFormat>Widescreen</PresentationFormat>
  <Paragraphs>238</Paragraphs>
  <Slides>18</Slides>
  <Notes>14</Notes>
  <HiddenSlides>0</HiddenSlides>
  <MMClips>0</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18</vt:i4>
      </vt:variant>
    </vt:vector>
  </HeadingPairs>
  <TitlesOfParts>
    <vt:vector size="28" baseType="lpstr">
      <vt:lpstr>KBH Tekst</vt:lpstr>
      <vt:lpstr>KBH</vt:lpstr>
      <vt:lpstr>KBH Medium</vt:lpstr>
      <vt:lpstr>Arial Narrow</vt:lpstr>
      <vt:lpstr>Calibri</vt:lpstr>
      <vt:lpstr>KBH </vt:lpstr>
      <vt:lpstr>Arial</vt:lpstr>
      <vt:lpstr>KBH Black</vt:lpstr>
      <vt:lpstr>Blank</vt:lpstr>
      <vt:lpstr>UK Blank</vt:lpstr>
      <vt:lpstr>Møde i MED ”MED skal med”</vt:lpstr>
      <vt:lpstr>Tovholders forberedelse af møde  i MED – ”MED skal med”</vt:lpstr>
      <vt:lpstr>Tovholder tidsplan til MED mødet </vt:lpstr>
      <vt:lpstr>Fra KK politik til lokale retningslinjer</vt:lpstr>
      <vt:lpstr>Dagsorden </vt:lpstr>
      <vt:lpstr>Baggrunden for vi skal arbejde med lokale retningslinjer for krænkende adfærd </vt:lpstr>
      <vt:lpstr>Oversigt over former for fysisk og psykisk vold (krænkende adfærd)* </vt:lpstr>
      <vt:lpstr>Oversigt over former for fysisk og psykisk vold (krænkende adfærd)* </vt:lpstr>
      <vt:lpstr>Krænkende adfærd fra borgere og eksterne samarbejdspartnere  </vt:lpstr>
      <vt:lpstr>Data om krænkende adfærd hos os </vt:lpstr>
      <vt:lpstr>Hvor trykker skoen hos os?  Identifikation af krænkende adfærd </vt:lpstr>
      <vt:lpstr>Hvad skal de lokale retningslinjer indeholde? </vt:lpstr>
      <vt:lpstr>Identifikation? </vt:lpstr>
      <vt:lpstr>Forebyggelse? </vt:lpstr>
      <vt:lpstr>Håndtering? (= Beredskabsplan)</vt:lpstr>
      <vt:lpstr>Håndtering  – særligt om psykisk førstehjælp   </vt:lpstr>
      <vt:lpstr>Videre proces  </vt:lpstr>
      <vt:lpstr>Forberedelse til dialogspillet - Isbjerget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Møde i MED ”MED skal med”</dc:title>
  <dc:creator/>
  <cp:lastModifiedBy/>
  <cp:revision>1</cp:revision>
  <dcterms:created xsi:type="dcterms:W3CDTF">2019-04-04T07:23:38Z</dcterms:created>
  <dcterms:modified xsi:type="dcterms:W3CDTF">2024-04-19T12:22:56Z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0x0101006928602B5E0C7048B411296E1B7B0F23</vt:lpwstr>
  </property>
  <property fmtid="{D5CDD505-2E9C-101B-9397-08002B2CF9AE}" pid="4" name="CloudStatistics_StoryID">
    <vt:lpwstr>4ce3bec5-616c-4e6f-aaca-f2edd7bede43</vt:lpwstr>
  </property>
</Properties>
</file>